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71"/>
  </p:notesMasterIdLst>
  <p:sldIdLst>
    <p:sldId id="454" r:id="rId4"/>
    <p:sldId id="456" r:id="rId5"/>
    <p:sldId id="457" r:id="rId6"/>
    <p:sldId id="458" r:id="rId7"/>
    <p:sldId id="459" r:id="rId8"/>
    <p:sldId id="460" r:id="rId9"/>
    <p:sldId id="461" r:id="rId10"/>
    <p:sldId id="462" r:id="rId11"/>
    <p:sldId id="463" r:id="rId12"/>
    <p:sldId id="464" r:id="rId13"/>
    <p:sldId id="465" r:id="rId14"/>
    <p:sldId id="466" r:id="rId15"/>
    <p:sldId id="467" r:id="rId16"/>
    <p:sldId id="468" r:id="rId17"/>
    <p:sldId id="469" r:id="rId18"/>
    <p:sldId id="470" r:id="rId19"/>
    <p:sldId id="471" r:id="rId20"/>
    <p:sldId id="472" r:id="rId21"/>
    <p:sldId id="473" r:id="rId22"/>
    <p:sldId id="474" r:id="rId23"/>
    <p:sldId id="475" r:id="rId24"/>
    <p:sldId id="476" r:id="rId25"/>
    <p:sldId id="477" r:id="rId26"/>
    <p:sldId id="478" r:id="rId27"/>
    <p:sldId id="393" r:id="rId28"/>
    <p:sldId id="394" r:id="rId29"/>
    <p:sldId id="395" r:id="rId30"/>
    <p:sldId id="443" r:id="rId31"/>
    <p:sldId id="444" r:id="rId32"/>
    <p:sldId id="445" r:id="rId33"/>
    <p:sldId id="446" r:id="rId34"/>
    <p:sldId id="447" r:id="rId35"/>
    <p:sldId id="448" r:id="rId36"/>
    <p:sldId id="449" r:id="rId37"/>
    <p:sldId id="396" r:id="rId38"/>
    <p:sldId id="397" r:id="rId39"/>
    <p:sldId id="398" r:id="rId40"/>
    <p:sldId id="399" r:id="rId41"/>
    <p:sldId id="400" r:id="rId42"/>
    <p:sldId id="401" r:id="rId43"/>
    <p:sldId id="402" r:id="rId44"/>
    <p:sldId id="403" r:id="rId45"/>
    <p:sldId id="419" r:id="rId46"/>
    <p:sldId id="420" r:id="rId47"/>
    <p:sldId id="436" r:id="rId48"/>
    <p:sldId id="437" r:id="rId49"/>
    <p:sldId id="438" r:id="rId50"/>
    <p:sldId id="439" r:id="rId51"/>
    <p:sldId id="421" r:id="rId52"/>
    <p:sldId id="451" r:id="rId53"/>
    <p:sldId id="450" r:id="rId54"/>
    <p:sldId id="452" r:id="rId55"/>
    <p:sldId id="453" r:id="rId56"/>
    <p:sldId id="404" r:id="rId57"/>
    <p:sldId id="408" r:id="rId58"/>
    <p:sldId id="405" r:id="rId59"/>
    <p:sldId id="406" r:id="rId60"/>
    <p:sldId id="407" r:id="rId61"/>
    <p:sldId id="409" r:id="rId62"/>
    <p:sldId id="410" r:id="rId63"/>
    <p:sldId id="411" r:id="rId64"/>
    <p:sldId id="412" r:id="rId65"/>
    <p:sldId id="413" r:id="rId66"/>
    <p:sldId id="414" r:id="rId67"/>
    <p:sldId id="415" r:id="rId68"/>
    <p:sldId id="416" r:id="rId69"/>
    <p:sldId id="47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7441C"/>
    <a:srgbClr val="C3D59B"/>
    <a:srgbClr val="DFF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147" autoAdjust="0"/>
    <p:restoredTop sz="84875" autoAdjust="0"/>
  </p:normalViewPr>
  <p:slideViewPr>
    <p:cSldViewPr>
      <p:cViewPr>
        <p:scale>
          <a:sx n="70" d="100"/>
          <a:sy n="70" d="100"/>
        </p:scale>
        <p:origin x="-1056" y="132"/>
      </p:cViewPr>
      <p:guideLst>
        <p:guide orient="horz" pos="2160"/>
        <p:guide pos="2880"/>
      </p:guideLst>
    </p:cSldViewPr>
  </p:slideViewPr>
  <p:outlineViewPr>
    <p:cViewPr>
      <p:scale>
        <a:sx n="33" d="100"/>
        <a:sy n="33" d="100"/>
      </p:scale>
      <p:origin x="0" y="33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C0D7F-5387-4638-97C8-6F57CF082DF5}" type="datetimeFigureOut">
              <a:rPr lang="en-US" smtClean="0"/>
              <a:pPr/>
              <a:t>4/14/2017</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53792-DFCB-475F-A1F4-AFA92844E855}" type="slidenum">
              <a:rPr lang="en-US" smtClean="0"/>
              <a:pPr/>
              <a:t>‹nº›</a:t>
            </a:fld>
            <a:endParaRPr lang="en-US"/>
          </a:p>
        </p:txBody>
      </p:sp>
    </p:spTree>
    <p:extLst>
      <p:ext uri="{BB962C8B-B14F-4D97-AF65-F5344CB8AC3E}">
        <p14:creationId xmlns:p14="http://schemas.microsoft.com/office/powerpoint/2010/main" val="282998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4" name="Picture 2" descr="http://www.papeisdeparedehd.com/download/cerca_de_fazenda-wide.jpg"/>
          <p:cNvPicPr>
            <a:picLocks noChangeAspect="1" noChangeArrowheads="1"/>
          </p:cNvPicPr>
          <p:nvPr userDrawn="1"/>
        </p:nvPicPr>
        <p:blipFill>
          <a:blip r:embed="rId2" cstate="screen">
            <a:lum bright="20000"/>
          </a:blip>
          <a:srcRect/>
          <a:stretch>
            <a:fillRect/>
          </a:stretch>
        </p:blipFill>
        <p:spPr bwMode="auto">
          <a:xfrm>
            <a:off x="0" y="-228600"/>
            <a:ext cx="9144000" cy="70866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Imagem com Legenda">
    <p:spTree>
      <p:nvGrpSpPr>
        <p:cNvPr id="1" name=""/>
        <p:cNvGrpSpPr/>
        <p:nvPr/>
      </p:nvGrpSpPr>
      <p:grpSpPr>
        <a:xfrm>
          <a:off x="0" y="0"/>
          <a:ext cx="0" cy="0"/>
          <a:chOff x="0" y="0"/>
          <a:chExt cx="0" cy="0"/>
        </a:xfrm>
      </p:grpSpPr>
      <p:pic>
        <p:nvPicPr>
          <p:cNvPr id="35842" name="Picture 2" descr="http://daniloarquiteto.files.wordpress.com/2008/11/0201cr12.jpg"/>
          <p:cNvPicPr>
            <a:picLocks noChangeAspect="1" noChangeArrowheads="1"/>
          </p:cNvPicPr>
          <p:nvPr userDrawn="1"/>
        </p:nvPicPr>
        <p:blipFill>
          <a:blip r:embed="rId2" cstate="screen">
            <a:duotone>
              <a:schemeClr val="accent2">
                <a:shade val="45000"/>
                <a:satMod val="135000"/>
              </a:schemeClr>
              <a:prstClr val="white"/>
            </a:duotone>
            <a:lum bright="40000"/>
          </a:blip>
          <a:srcRect/>
          <a:stretch>
            <a:fillRect/>
          </a:stretch>
        </p:blipFill>
        <p:spPr bwMode="auto">
          <a:xfrm>
            <a:off x="1" y="2209800"/>
            <a:ext cx="6629400" cy="4636481"/>
          </a:xfrm>
          <a:prstGeom prst="rect">
            <a:avLst/>
          </a:prstGeom>
          <a:ln>
            <a:noFill/>
          </a:ln>
          <a:effectLst>
            <a:softEdge rad="112500"/>
          </a:effectLst>
        </p:spPr>
      </p:pic>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9" name="Picture 2" descr="http://academico.ifam.edu.br/qacademico/lib/customizacoes/images/logo-ifam.JPG"/>
          <p:cNvPicPr>
            <a:picLocks noChangeAspect="1" noChangeArrowheads="1"/>
          </p:cNvPicPr>
          <p:nvPr userDrawn="1"/>
        </p:nvPicPr>
        <p:blipFill>
          <a:blip r:embed="rId3" cstate="screen"/>
          <a:srcRect/>
          <a:stretch>
            <a:fillRect/>
          </a:stretch>
        </p:blipFill>
        <p:spPr bwMode="auto">
          <a:xfrm>
            <a:off x="8001000" y="6096000"/>
            <a:ext cx="838200" cy="463216"/>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33794" name="Picture 2" descr="http://www.caumt.org.br/wp-content/uploads/2013/07/i389468.jpg"/>
          <p:cNvPicPr>
            <a:picLocks noChangeAspect="1" noChangeArrowheads="1"/>
          </p:cNvPicPr>
          <p:nvPr userDrawn="1"/>
        </p:nvPicPr>
        <p:blipFill>
          <a:blip r:embed="rId2" cstate="screen"/>
          <a:srcRect/>
          <a:stretch>
            <a:fillRect/>
          </a:stretch>
        </p:blipFill>
        <p:spPr bwMode="auto">
          <a:xfrm>
            <a:off x="3276600" y="2819400"/>
            <a:ext cx="9141460" cy="4495800"/>
          </a:xfrm>
          <a:prstGeom prst="rect">
            <a:avLst/>
          </a:prstGeom>
          <a:noFill/>
        </p:spPr>
      </p:pic>
      <p:pic>
        <p:nvPicPr>
          <p:cNvPr id="33796" name="Picture 4" descr="http://1.bp.blogspot.com/-bhsDh1TE0d4/T8UKf2nhukI/AAAAAAAAAZo/QqlIXD4-Fr4/s1600/imagem28_10_13_38.jpg"/>
          <p:cNvPicPr>
            <a:picLocks noChangeAspect="1" noChangeArrowheads="1"/>
          </p:cNvPicPr>
          <p:nvPr userDrawn="1"/>
        </p:nvPicPr>
        <p:blipFill>
          <a:blip r:embed="rId3" cstate="screen"/>
          <a:srcRect/>
          <a:stretch>
            <a:fillRect/>
          </a:stretch>
        </p:blipFill>
        <p:spPr bwMode="auto">
          <a:xfrm>
            <a:off x="0" y="3200400"/>
            <a:ext cx="7620000" cy="5715000"/>
          </a:xfrm>
          <a:prstGeom prst="rect">
            <a:avLst/>
          </a:prstGeom>
          <a:noFill/>
        </p:spPr>
      </p:pic>
      <p:pic>
        <p:nvPicPr>
          <p:cNvPr id="33798" name="Picture 6" descr="http://globorural.globo.com/edic/268/curral.jpg"/>
          <p:cNvPicPr>
            <a:picLocks noChangeAspect="1" noChangeArrowheads="1"/>
          </p:cNvPicPr>
          <p:nvPr userDrawn="1"/>
        </p:nvPicPr>
        <p:blipFill>
          <a:blip r:embed="rId4" cstate="screen"/>
          <a:srcRect/>
          <a:stretch>
            <a:fillRect/>
          </a:stretch>
        </p:blipFill>
        <p:spPr bwMode="auto">
          <a:xfrm>
            <a:off x="155575" y="-731838"/>
            <a:ext cx="2095500" cy="1524001"/>
          </a:xfrm>
          <a:prstGeom prst="rect">
            <a:avLst/>
          </a:prstGeom>
          <a:noFill/>
        </p:spPr>
      </p:pic>
      <p:pic>
        <p:nvPicPr>
          <p:cNvPr id="33800" name="Picture 8" descr="http://www.curraisitabira.com.br/imagem/destaque/12/thumbnails/c-61_1128x550.jpg"/>
          <p:cNvPicPr>
            <a:picLocks noChangeAspect="1" noChangeArrowheads="1"/>
          </p:cNvPicPr>
          <p:nvPr userDrawn="1"/>
        </p:nvPicPr>
        <p:blipFill>
          <a:blip r:embed="rId5" cstate="screen"/>
          <a:srcRect/>
          <a:stretch>
            <a:fillRect/>
          </a:stretch>
        </p:blipFill>
        <p:spPr bwMode="auto">
          <a:xfrm>
            <a:off x="0" y="-228600"/>
            <a:ext cx="10744200" cy="5238750"/>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7" name="Picture 2" descr="http://www.bbseguros.com.br/lib/images/rural/15-seguro-ouro-vida-prod-rural-copia.png"/>
          <p:cNvPicPr>
            <a:picLocks noChangeAspect="1" noChangeArrowheads="1"/>
          </p:cNvPicPr>
          <p:nvPr userDrawn="1"/>
        </p:nvPicPr>
        <p:blipFill>
          <a:blip r:embed="rId2" cstate="screen"/>
          <a:srcRect/>
          <a:stretch>
            <a:fillRect/>
          </a:stretch>
        </p:blipFill>
        <p:spPr bwMode="auto">
          <a:xfrm>
            <a:off x="-1" y="4191559"/>
            <a:ext cx="9144001" cy="2666442"/>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75778" name="Picture 2" descr="https://www.bradescoimoveis.com.br/site/_img/casa-construcao.jpg"/>
          <p:cNvPicPr>
            <a:picLocks noChangeAspect="1" noChangeArrowheads="1"/>
          </p:cNvPicPr>
          <p:nvPr userDrawn="1"/>
        </p:nvPicPr>
        <p:blipFill>
          <a:blip r:embed="rId2" cstate="print">
            <a:lum bright="70000" contrast="-70000"/>
          </a:blip>
          <a:srcRect/>
          <a:stretch>
            <a:fillRect/>
          </a:stretch>
        </p:blipFill>
        <p:spPr bwMode="auto">
          <a:xfrm>
            <a:off x="381000" y="457200"/>
            <a:ext cx="8179369" cy="6141412"/>
          </a:xfrm>
          <a:prstGeom prst="rect">
            <a:avLst/>
          </a:prstGeom>
          <a:noFill/>
        </p:spPr>
      </p:pic>
      <p:pic>
        <p:nvPicPr>
          <p:cNvPr id="4" name="Picture 2" descr="http://academico.ifam.edu.br/qacademico/lib/customizacoes/images/logo-ifam.JPG"/>
          <p:cNvPicPr>
            <a:picLocks noChangeAspect="1" noChangeArrowheads="1"/>
          </p:cNvPicPr>
          <p:nvPr userDrawn="1"/>
        </p:nvPicPr>
        <p:blipFill>
          <a:blip r:embed="rId3" cstate="screen"/>
          <a:srcRect/>
          <a:stretch>
            <a:fillRect/>
          </a:stretch>
        </p:blipFill>
        <p:spPr bwMode="auto">
          <a:xfrm>
            <a:off x="228600" y="6019800"/>
            <a:ext cx="1219200" cy="673769"/>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9DC47398-3861-4779-B7B5-65CFDDC4FA3E}" type="slidenum">
              <a:rPr lang="en-US" smtClean="0"/>
              <a:pPr/>
              <a:t>‹nº›</a:t>
            </a:fld>
            <a:endParaRPr lang="en-US"/>
          </a:p>
        </p:txBody>
      </p:sp>
      <p:pic>
        <p:nvPicPr>
          <p:cNvPr id="7" name="Picture 2" descr="http://www.bbseguros.com.br/lib/images/rural/15-seguro-ouro-vida-prod-rural-copia.png"/>
          <p:cNvPicPr>
            <a:picLocks noChangeAspect="1" noChangeArrowheads="1"/>
          </p:cNvPicPr>
          <p:nvPr userDrawn="1"/>
        </p:nvPicPr>
        <p:blipFill>
          <a:blip r:embed="rId2" cstate="screen"/>
          <a:srcRect/>
          <a:stretch>
            <a:fillRect/>
          </a:stretch>
        </p:blipFill>
        <p:spPr bwMode="auto">
          <a:xfrm>
            <a:off x="-1" y="4191559"/>
            <a:ext cx="9144001" cy="2666442"/>
          </a:xfrm>
          <a:prstGeom prst="rect">
            <a:avLst/>
          </a:prstGeom>
          <a:noFill/>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714D2F64-C94E-4D9A-931F-43C4BE7D9EF7}" type="datetimeFigureOut">
              <a:rPr lang="en-US" smtClean="0"/>
              <a:pPr/>
              <a:t>4/14/2017</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p>
            <a:fld id="{714D2F64-C94E-4D9A-931F-43C4BE7D9EF7}" type="datetimeFigureOut">
              <a:rPr lang="en-US" smtClean="0"/>
              <a:pPr/>
              <a:t>4/14/2017</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14D2F64-C94E-4D9A-931F-43C4BE7D9EF7}" type="datetimeFigureOut">
              <a:rPr lang="en-US" smtClean="0"/>
              <a:pPr/>
              <a:t>4/14/2017</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9DC47398-3861-4779-B7B5-65CFDDC4FA3E}"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40962" name="Picture 2" descr="http://www.fazendacanaverde.com.br/novo_site/imagens/flash_home/02.jpg"/>
          <p:cNvPicPr>
            <a:picLocks noChangeAspect="1" noChangeArrowheads="1"/>
          </p:cNvPicPr>
          <p:nvPr userDrawn="1"/>
        </p:nvPicPr>
        <p:blipFill>
          <a:blip r:embed="rId2" cstate="screen">
            <a:clrChange>
              <a:clrFrom>
                <a:srgbClr val="EFEFEF"/>
              </a:clrFrom>
              <a:clrTo>
                <a:srgbClr val="EFEFEF">
                  <a:alpha val="0"/>
                </a:srgbClr>
              </a:clrTo>
            </a:clrChange>
            <a:duotone>
              <a:schemeClr val="accent3">
                <a:shade val="45000"/>
                <a:satMod val="135000"/>
              </a:schemeClr>
              <a:prstClr val="white"/>
            </a:duotone>
            <a:lum bright="30000"/>
          </a:blip>
          <a:srcRect/>
          <a:stretch>
            <a:fillRect/>
          </a:stretch>
        </p:blipFill>
        <p:spPr bwMode="auto">
          <a:xfrm>
            <a:off x="0" y="3876673"/>
            <a:ext cx="9144000" cy="2981327"/>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38914" name="Picture 2" descr="http://bimg2.mlstatic.com/fazenda-em-ilheus-bahia-brasil_MLB-F-227923938_5221.jpg"/>
          <p:cNvPicPr>
            <a:picLocks noChangeAspect="1" noChangeArrowheads="1"/>
          </p:cNvPicPr>
          <p:nvPr userDrawn="1"/>
        </p:nvPicPr>
        <p:blipFill>
          <a:blip r:embed="rId2" cstate="screen">
            <a:lum bright="30000"/>
          </a:blip>
          <a:srcRect/>
          <a:stretch>
            <a:fillRect/>
          </a:stretch>
        </p:blipFill>
        <p:spPr bwMode="auto">
          <a:xfrm>
            <a:off x="0" y="-38100"/>
            <a:ext cx="9194800" cy="6896100"/>
          </a:xfrm>
          <a:prstGeom prst="rect">
            <a:avLst/>
          </a:prstGeom>
          <a:noFill/>
        </p:spPr>
      </p:pic>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37890" name="Picture 2" descr="http://www.papeisdeparedehd.com/download/cerca_de_fazenda-wide.jpg"/>
          <p:cNvPicPr>
            <a:picLocks noChangeAspect="1" noChangeArrowheads="1"/>
          </p:cNvPicPr>
          <p:nvPr userDrawn="1"/>
        </p:nvPicPr>
        <p:blipFill>
          <a:blip r:embed="rId2" cstate="screen"/>
          <a:srcRect/>
          <a:stretch>
            <a:fillRect/>
          </a:stretch>
        </p:blipFill>
        <p:spPr bwMode="auto">
          <a:xfrm>
            <a:off x="0" y="0"/>
            <a:ext cx="9296400" cy="6858000"/>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36866" name="Picture 2" descr="http://cdn1.valuegaia.com.br/_Fotos/914/975/108569149E2043A80CF4BFDBB5702A80869B3E2106B23045.JPG"/>
          <p:cNvPicPr>
            <a:picLocks noChangeAspect="1" noChangeArrowheads="1"/>
          </p:cNvPicPr>
          <p:nvPr userDrawn="1"/>
        </p:nvPicPr>
        <p:blipFill>
          <a:blip r:embed="rId2" cstate="screen"/>
          <a:srcRect/>
          <a:stretch>
            <a:fillRect/>
          </a:stretch>
        </p:blipFill>
        <p:spPr bwMode="auto">
          <a:xfrm>
            <a:off x="0" y="0"/>
            <a:ext cx="9144000" cy="6858000"/>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35842" name="Picture 2" descr="http://daniloarquiteto.files.wordpress.com/2008/11/0201cr12.jpg"/>
          <p:cNvPicPr>
            <a:picLocks noChangeAspect="1" noChangeArrowheads="1"/>
          </p:cNvPicPr>
          <p:nvPr userDrawn="1"/>
        </p:nvPicPr>
        <p:blipFill>
          <a:blip r:embed="rId2" cstate="screen"/>
          <a:srcRect/>
          <a:stretch>
            <a:fillRect/>
          </a:stretch>
        </p:blipFill>
        <p:spPr bwMode="auto">
          <a:xfrm>
            <a:off x="1" y="2145787"/>
            <a:ext cx="8001000" cy="4712213"/>
          </a:xfrm>
          <a:prstGeom prst="rect">
            <a:avLst/>
          </a:prstGeom>
          <a:noFill/>
        </p:spPr>
      </p:pic>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14D2F64-C94E-4D9A-931F-43C4BE7D9EF7}" type="datetimeFigureOut">
              <a:rPr lang="en-US" smtClean="0"/>
              <a:pPr/>
              <a:t>4/14/2017</a:t>
            </a:fld>
            <a:endParaRPr lang="en-US"/>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9DC47398-3861-4779-B7B5-65CFDDC4FA3E}" type="slidenum">
              <a:rPr lang="en-US" smtClean="0"/>
              <a:pPr/>
              <a:t>‹nº›</a:t>
            </a:fld>
            <a:endParaRPr lang="en-US"/>
          </a:p>
        </p:txBody>
      </p:sp>
      <p:pic>
        <p:nvPicPr>
          <p:cNvPr id="15" name="Picture 2" descr="http://academico.ifam.edu.br/qacademico/lib/customizacoes/images/logo-ifam.JPG"/>
          <p:cNvPicPr>
            <a:picLocks noChangeAspect="1" noChangeArrowheads="1"/>
          </p:cNvPicPr>
          <p:nvPr userDrawn="1"/>
        </p:nvPicPr>
        <p:blipFill>
          <a:blip r:embed="rId3" cstate="screen"/>
          <a:srcRect/>
          <a:stretch>
            <a:fillRect/>
          </a:stretch>
        </p:blipFill>
        <p:spPr bwMode="auto">
          <a:xfrm>
            <a:off x="228600" y="228600"/>
            <a:ext cx="1219200" cy="673769"/>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4" r:id="rId4"/>
    <p:sldLayoutId id="2147483653" r:id="rId5"/>
    <p:sldLayoutId id="2147483654" r:id="rId6"/>
    <p:sldLayoutId id="2147483655" r:id="rId7"/>
    <p:sldLayoutId id="2147483656" r:id="rId8"/>
    <p:sldLayoutId id="2147483657" r:id="rId9"/>
    <p:sldLayoutId id="2147483685"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ttp://academico.ifam.edu.br/qacademico/lib/customizacoes/images/logo-ifam.JPG"/>
          <p:cNvPicPr>
            <a:picLocks noChangeAspect="1" noChangeArrowheads="1"/>
          </p:cNvPicPr>
          <p:nvPr userDrawn="1"/>
        </p:nvPicPr>
        <p:blipFill>
          <a:blip r:embed="rId13" cstate="screen"/>
          <a:srcRect/>
          <a:stretch>
            <a:fillRect/>
          </a:stretch>
        </p:blipFill>
        <p:spPr bwMode="auto">
          <a:xfrm>
            <a:off x="7543799" y="6031831"/>
            <a:ext cx="1600201" cy="673769"/>
          </a:xfrm>
          <a:prstGeom prst="rect">
            <a:avLst/>
          </a:prstGeom>
          <a:noFill/>
        </p:spPr>
      </p:pic>
      <p:pic>
        <p:nvPicPr>
          <p:cNvPr id="13314" name="Picture 2" descr="http://www.bbseguros.com.br/lib/images/rural/15-seguro-ouro-vida-prod-rural-copia.png"/>
          <p:cNvPicPr>
            <a:picLocks noChangeAspect="1" noChangeArrowheads="1"/>
          </p:cNvPicPr>
          <p:nvPr userDrawn="1"/>
        </p:nvPicPr>
        <p:blipFill>
          <a:blip r:embed="rId14" cstate="screen"/>
          <a:srcRect/>
          <a:stretch>
            <a:fillRect/>
          </a:stretch>
        </p:blipFill>
        <p:spPr bwMode="auto">
          <a:xfrm>
            <a:off x="0" y="5622699"/>
            <a:ext cx="6248400" cy="1235301"/>
          </a:xfrm>
          <a:prstGeom prst="rect">
            <a:avLst/>
          </a:prstGeom>
          <a:noFill/>
        </p:spPr>
      </p:pic>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D2F64-C94E-4D9A-931F-43C4BE7D9EF7}" type="datetimeFigureOut">
              <a:rPr lang="en-US" smtClean="0"/>
              <a:pPr/>
              <a:t>4/14/2017</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47398-3861-4779-B7B5-65CFDDC4FA3E}"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1.bp.blogspot.com/_AEqBYCS-rS0/SXUMJdmQgGI/AAAAAAAAAGs/_pJzZ7Bvx_8/s1600-h/anta+de+s.+geralfo+-+s+geraldo+,+portugal.jpg" TargetMode="External"/><Relationship Id="rId1" Type="http://schemas.openxmlformats.org/officeDocument/2006/relationships/slideLayout" Target="../slideLayouts/slideLayout2.xml"/><Relationship Id="rId4" Type="http://schemas.openxmlformats.org/officeDocument/2006/relationships/image" Target="http://1.bp.blogspot.com/_AEqBYCS-rS0/SXUMJdmQgGI/AAAAAAAAAGs/_pJzZ7Bvx_8/s320/anta+de+s.+geralfo+-+s+geraldo+,+portugal.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14400" y="1676400"/>
            <a:ext cx="7467600" cy="304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Bef>
                <a:spcPts val="600"/>
              </a:spcBef>
              <a:spcAft>
                <a:spcPts val="600"/>
              </a:spcAft>
            </a:pPr>
            <a:r>
              <a:rPr lang="en-US" sz="4000" b="1" smtClean="0">
                <a:solidFill>
                  <a:srgbClr val="003300"/>
                </a:solidFill>
                <a:effectLst>
                  <a:outerShdw blurRad="38100" dist="38100" dir="2700000" algn="tl">
                    <a:srgbClr val="000000">
                      <a:alpha val="43137"/>
                    </a:srgbClr>
                  </a:outerShdw>
                </a:effectLst>
                <a:latin typeface="Arial Narrow" pitchFamily="34" charset="0"/>
              </a:rPr>
              <a:t>Aula 02– </a:t>
            </a:r>
            <a:r>
              <a:rPr lang="pt-BR" sz="4000" b="1" dirty="0" smtClean="0">
                <a:solidFill>
                  <a:srgbClr val="003300"/>
                </a:solidFill>
                <a:effectLst>
                  <a:outerShdw blurRad="38100" dist="38100" dir="2700000" algn="tl">
                    <a:srgbClr val="000000">
                      <a:alpha val="43137"/>
                    </a:srgbClr>
                  </a:outerShdw>
                </a:effectLst>
                <a:latin typeface="Arial Narrow" pitchFamily="34" charset="0"/>
              </a:rPr>
              <a:t>Materiais de Construção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Segundo a ORIGEM</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 name="Retângulo 7"/>
          <p:cNvSpPr/>
          <p:nvPr/>
        </p:nvSpPr>
        <p:spPr>
          <a:xfrm>
            <a:off x="609600" y="1447800"/>
            <a:ext cx="7848600" cy="2308324"/>
          </a:xfrm>
          <a:prstGeom prst="rect">
            <a:avLst/>
          </a:prstGeom>
        </p:spPr>
        <p:txBody>
          <a:bodyPr wrap="square">
            <a:spAutoFit/>
          </a:bodyPr>
          <a:lstStyle/>
          <a:p>
            <a:pPr>
              <a:buFontTx/>
              <a:buChar char="•"/>
            </a:pPr>
            <a:r>
              <a:rPr lang="pt-BR" sz="2400" b="1" i="1" dirty="0" smtClean="0">
                <a:solidFill>
                  <a:schemeClr val="tx2"/>
                </a:solidFill>
                <a:latin typeface="Arial Narrow" pitchFamily="34" charset="0"/>
              </a:rPr>
              <a:t>Naturais.</a:t>
            </a:r>
            <a:r>
              <a:rPr lang="pt-BR" sz="2400" dirty="0" smtClean="0">
                <a:latin typeface="Arial Narrow" pitchFamily="34" charset="0"/>
              </a:rPr>
              <a:t> Já se encontram em forma particulada na natureza (areia e cascalho).</a:t>
            </a:r>
          </a:p>
          <a:p>
            <a:pPr>
              <a:buFontTx/>
              <a:buChar char="•"/>
            </a:pPr>
            <a:endParaRPr lang="pt-BR" sz="2400" dirty="0" smtClean="0">
              <a:latin typeface="Arial Narrow" pitchFamily="34" charset="0"/>
            </a:endParaRPr>
          </a:p>
          <a:p>
            <a:pPr>
              <a:buFontTx/>
              <a:buChar char="•"/>
            </a:pPr>
            <a:r>
              <a:rPr lang="pt-BR" sz="2400" b="1" i="1" dirty="0" smtClean="0">
                <a:solidFill>
                  <a:schemeClr val="tx2"/>
                </a:solidFill>
                <a:latin typeface="Arial Narrow" pitchFamily="34" charset="0"/>
              </a:rPr>
              <a:t>Industrializados.</a:t>
            </a:r>
            <a:r>
              <a:rPr lang="pt-BR" sz="2400" dirty="0" smtClean="0">
                <a:latin typeface="Arial Narrow" pitchFamily="34" charset="0"/>
              </a:rPr>
              <a:t> Tem sua composição particulada obtida por processos industriais. Nestes casos, a matéria-prima pode ser: rocha e argila.</a:t>
            </a: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82950" name="Picture 6" descr="http://www.goldbritas.com.br/wp-content/uploads/2012/08/MeDIA.jpg"/>
          <p:cNvPicPr>
            <a:picLocks noChangeAspect="1" noChangeArrowheads="1"/>
          </p:cNvPicPr>
          <p:nvPr/>
        </p:nvPicPr>
        <p:blipFill>
          <a:blip r:embed="rId2" cstate="print"/>
          <a:srcRect/>
          <a:stretch>
            <a:fillRect/>
          </a:stretch>
        </p:blipFill>
        <p:spPr bwMode="auto">
          <a:xfrm>
            <a:off x="1524000" y="3886200"/>
            <a:ext cx="2654300" cy="1990725"/>
          </a:xfrm>
          <a:prstGeom prst="rect">
            <a:avLst/>
          </a:prstGeom>
          <a:noFill/>
        </p:spPr>
      </p:pic>
      <p:pic>
        <p:nvPicPr>
          <p:cNvPr id="82952" name="Picture 8" descr="http://pixabay.com/static/uploads/photo/2012/02/29/11/52/rocks-18631_640.jpg"/>
          <p:cNvPicPr>
            <a:picLocks noChangeAspect="1" noChangeArrowheads="1"/>
          </p:cNvPicPr>
          <p:nvPr/>
        </p:nvPicPr>
        <p:blipFill>
          <a:blip r:embed="rId3" cstate="print"/>
          <a:srcRect/>
          <a:stretch>
            <a:fillRect/>
          </a:stretch>
        </p:blipFill>
        <p:spPr bwMode="auto">
          <a:xfrm>
            <a:off x="4292600" y="3943350"/>
            <a:ext cx="2565400" cy="19240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Segundo as DIMENSÕES DAS PARTÍCULAS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 name="Retângulo 7"/>
          <p:cNvSpPr/>
          <p:nvPr/>
        </p:nvSpPr>
        <p:spPr>
          <a:xfrm>
            <a:off x="609600" y="1447800"/>
            <a:ext cx="7848600" cy="1200329"/>
          </a:xfrm>
          <a:prstGeom prst="rect">
            <a:avLst/>
          </a:prstGeom>
        </p:spPr>
        <p:txBody>
          <a:bodyPr wrap="square">
            <a:spAutoFit/>
          </a:bodyPr>
          <a:lstStyle/>
          <a:p>
            <a:pPr>
              <a:buFontTx/>
              <a:buChar char="•"/>
            </a:pPr>
            <a:r>
              <a:rPr lang="pt-BR" sz="2400" b="1" i="1" dirty="0" smtClean="0">
                <a:solidFill>
                  <a:schemeClr val="tx2"/>
                </a:solidFill>
                <a:latin typeface="Arial Narrow" pitchFamily="34" charset="0"/>
              </a:rPr>
              <a:t>Miúdo.</a:t>
            </a:r>
            <a:r>
              <a:rPr lang="pt-BR" sz="2400" dirty="0" smtClean="0">
                <a:latin typeface="Arial Narrow" pitchFamily="34" charset="0"/>
              </a:rPr>
              <a:t> As areias.</a:t>
            </a:r>
          </a:p>
          <a:p>
            <a:pPr>
              <a:buFontTx/>
              <a:buChar char="•"/>
            </a:pPr>
            <a:endParaRPr lang="pt-BR" sz="2400" dirty="0" smtClean="0">
              <a:latin typeface="Arial Narrow" pitchFamily="34" charset="0"/>
            </a:endParaRPr>
          </a:p>
          <a:p>
            <a:pPr>
              <a:buFontTx/>
              <a:buChar char="•"/>
            </a:pPr>
            <a:r>
              <a:rPr lang="pt-BR" sz="2400" b="1" i="1" dirty="0" smtClean="0">
                <a:solidFill>
                  <a:schemeClr val="tx2"/>
                </a:solidFill>
                <a:latin typeface="Arial Narrow" pitchFamily="34" charset="0"/>
              </a:rPr>
              <a:t>Graúdo.</a:t>
            </a:r>
            <a:r>
              <a:rPr lang="pt-BR" sz="2400" dirty="0" smtClean="0">
                <a:latin typeface="Arial Narrow" pitchFamily="34" charset="0"/>
              </a:rPr>
              <a:t> Os cascalhos e as britas.</a:t>
            </a: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82950" name="Picture 6" descr="http://www.goldbritas.com.br/wp-content/uploads/2012/08/MeDIA.jpg"/>
          <p:cNvPicPr>
            <a:picLocks noChangeAspect="1" noChangeArrowheads="1"/>
          </p:cNvPicPr>
          <p:nvPr/>
        </p:nvPicPr>
        <p:blipFill>
          <a:blip r:embed="rId2" cstate="print"/>
          <a:srcRect/>
          <a:stretch>
            <a:fillRect/>
          </a:stretch>
        </p:blipFill>
        <p:spPr bwMode="auto">
          <a:xfrm>
            <a:off x="533400" y="3657600"/>
            <a:ext cx="2654300" cy="1990725"/>
          </a:xfrm>
          <a:prstGeom prst="rect">
            <a:avLst/>
          </a:prstGeom>
          <a:noFill/>
        </p:spPr>
      </p:pic>
      <p:pic>
        <p:nvPicPr>
          <p:cNvPr id="82952" name="Picture 8" descr="http://pixabay.com/static/uploads/photo/2012/02/29/11/52/rocks-18631_640.jpg"/>
          <p:cNvPicPr>
            <a:picLocks noChangeAspect="1" noChangeArrowheads="1"/>
          </p:cNvPicPr>
          <p:nvPr/>
        </p:nvPicPr>
        <p:blipFill>
          <a:blip r:embed="rId3" cstate="print"/>
          <a:srcRect/>
          <a:stretch>
            <a:fillRect/>
          </a:stretch>
        </p:blipFill>
        <p:spPr bwMode="auto">
          <a:xfrm>
            <a:off x="3352800" y="3657600"/>
            <a:ext cx="2565400" cy="1924050"/>
          </a:xfrm>
          <a:prstGeom prst="rect">
            <a:avLst/>
          </a:prstGeom>
          <a:noFill/>
        </p:spPr>
      </p:pic>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90125" name="Picture 13"/>
          <p:cNvPicPr>
            <a:picLocks noChangeAspect="1" noChangeArrowheads="1"/>
          </p:cNvPicPr>
          <p:nvPr/>
        </p:nvPicPr>
        <p:blipFill>
          <a:blip r:embed="rId4" cstate="print"/>
          <a:srcRect l="19912" t="46875" r="56929" b="21544"/>
          <a:stretch>
            <a:fillRect/>
          </a:stretch>
        </p:blipFill>
        <p:spPr bwMode="auto">
          <a:xfrm>
            <a:off x="6096000" y="3657600"/>
            <a:ext cx="2514600" cy="1927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Segundo as DIMENSÕES DAS PARTÍCULAS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a:t>
            </a:r>
            <a:r>
              <a:rPr lang="en-US" sz="2100" dirty="0" smtClean="0">
                <a:solidFill>
                  <a:srgbClr val="37441C"/>
                </a:solidFill>
                <a:latin typeface="Arial Narrow" pitchFamily="34" charset="0"/>
                <a:ea typeface="+mj-ea"/>
                <a:cs typeface="+mj-cs"/>
              </a:rPr>
              <a:t>05</a:t>
            </a: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 name="Retângulo 7"/>
          <p:cNvSpPr/>
          <p:nvPr/>
        </p:nvSpPr>
        <p:spPr>
          <a:xfrm>
            <a:off x="609600" y="1447800"/>
            <a:ext cx="7848600" cy="2308324"/>
          </a:xfrm>
          <a:prstGeom prst="rect">
            <a:avLst/>
          </a:prstGeom>
        </p:spPr>
        <p:txBody>
          <a:bodyPr wrap="square">
            <a:spAutoFit/>
          </a:bodyPr>
          <a:lstStyle/>
          <a:p>
            <a:pPr>
              <a:buFontTx/>
              <a:buChar char="•"/>
            </a:pPr>
            <a:r>
              <a:rPr lang="pt-BR" sz="2400" dirty="0" smtClean="0">
                <a:latin typeface="Arial Narrow" pitchFamily="34" charset="0"/>
              </a:rPr>
              <a:t> </a:t>
            </a:r>
            <a:r>
              <a:rPr lang="pt-BR" sz="2400" b="1" i="1" dirty="0" smtClean="0">
                <a:solidFill>
                  <a:schemeClr val="tx2"/>
                </a:solidFill>
                <a:latin typeface="Arial Narrow" pitchFamily="34" charset="0"/>
              </a:rPr>
              <a:t>Miúdo</a:t>
            </a:r>
            <a:r>
              <a:rPr lang="pt-BR" sz="2400" dirty="0" smtClean="0">
                <a:solidFill>
                  <a:schemeClr val="tx2"/>
                </a:solidFill>
                <a:latin typeface="Arial Narrow" pitchFamily="34" charset="0"/>
              </a:rPr>
              <a:t>:</a:t>
            </a:r>
            <a:r>
              <a:rPr lang="pt-BR" sz="2400" dirty="0" smtClean="0">
                <a:latin typeface="Arial Narrow" pitchFamily="34" charset="0"/>
              </a:rPr>
              <a:t> segundo a ABNT (EB22/58) é o material que passa pela peneira Nº 4 de malha quadrada de lado 4,8mm. Porém, até 15% dos grânulos pode ficar retido. Exemplo: as areias.</a:t>
            </a:r>
          </a:p>
          <a:p>
            <a:pPr>
              <a:buFontTx/>
              <a:buChar char="•"/>
            </a:pPr>
            <a:endParaRPr lang="pt-BR" sz="2400" dirty="0" smtClean="0">
              <a:latin typeface="Arial Narrow" pitchFamily="34" charset="0"/>
            </a:endParaRPr>
          </a:p>
          <a:p>
            <a:pPr>
              <a:buFontTx/>
              <a:buChar char="•"/>
            </a:pPr>
            <a:r>
              <a:rPr lang="pt-BR" sz="2400" dirty="0" smtClean="0">
                <a:latin typeface="Arial Narrow" pitchFamily="34" charset="0"/>
              </a:rPr>
              <a:t> </a:t>
            </a:r>
            <a:r>
              <a:rPr lang="pt-BR" sz="2400" i="1" dirty="0" smtClean="0">
                <a:solidFill>
                  <a:srgbClr val="FF0000"/>
                </a:solidFill>
                <a:latin typeface="Arial Narrow" pitchFamily="34" charset="0"/>
              </a:rPr>
              <a:t> </a:t>
            </a:r>
            <a:r>
              <a:rPr lang="pt-BR" sz="2400" b="1" i="1" dirty="0" smtClean="0">
                <a:solidFill>
                  <a:schemeClr val="tx2"/>
                </a:solidFill>
                <a:latin typeface="Arial Narrow" pitchFamily="34" charset="0"/>
              </a:rPr>
              <a:t>Graúdo</a:t>
            </a:r>
            <a:r>
              <a:rPr lang="pt-BR" sz="2400" dirty="0" smtClean="0">
                <a:solidFill>
                  <a:schemeClr val="tx2"/>
                </a:solidFill>
                <a:latin typeface="Arial Narrow" pitchFamily="34" charset="0"/>
              </a:rPr>
              <a:t>:</a:t>
            </a:r>
            <a:r>
              <a:rPr lang="pt-BR" sz="2400" dirty="0" smtClean="0">
                <a:latin typeface="Arial Narrow" pitchFamily="34" charset="0"/>
              </a:rPr>
              <a:t> é o material que fica retido na peneira Nº4. Exemplo: a brita, os cascalhos e o seixo rolado.</a:t>
            </a: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26" name="Picture 2" descr="http://viatest.com.br/novo_site/modules/rmms/uploads/PENEIRA%20TIPO%20PEDREIRO_Dm7L6nz.jpg"/>
          <p:cNvPicPr>
            <a:picLocks noChangeAspect="1" noChangeArrowheads="1"/>
          </p:cNvPicPr>
          <p:nvPr/>
        </p:nvPicPr>
        <p:blipFill>
          <a:blip r:embed="rId2" cstate="print"/>
          <a:srcRect/>
          <a:stretch>
            <a:fillRect/>
          </a:stretch>
        </p:blipFill>
        <p:spPr bwMode="auto">
          <a:xfrm>
            <a:off x="4857750" y="3429000"/>
            <a:ext cx="4286250" cy="31527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Segundo o PESO ESPECÍFICO APARENTE</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 name="Retângulo 7"/>
          <p:cNvSpPr/>
          <p:nvPr/>
        </p:nvSpPr>
        <p:spPr>
          <a:xfrm>
            <a:off x="609600" y="1447800"/>
            <a:ext cx="7848600" cy="1938992"/>
          </a:xfrm>
          <a:prstGeom prst="rect">
            <a:avLst/>
          </a:prstGeom>
        </p:spPr>
        <p:txBody>
          <a:bodyPr wrap="square">
            <a:spAutoFit/>
          </a:bodyPr>
          <a:lstStyle/>
          <a:p>
            <a:r>
              <a:rPr lang="pt-BR" sz="2400" dirty="0" smtClean="0">
                <a:latin typeface="Arial Narrow" pitchFamily="34" charset="0"/>
              </a:rPr>
              <a:t>Conforme a densidade do material que constitui as partículas, os agregados são classificados em </a:t>
            </a:r>
            <a:r>
              <a:rPr lang="pt-BR" sz="2400" i="1" dirty="0" smtClean="0">
                <a:latin typeface="Arial Narrow" pitchFamily="34" charset="0"/>
              </a:rPr>
              <a:t>leves</a:t>
            </a:r>
            <a:r>
              <a:rPr lang="pt-BR" sz="2400" dirty="0" smtClean="0">
                <a:latin typeface="Arial Narrow" pitchFamily="34" charset="0"/>
              </a:rPr>
              <a:t>, </a:t>
            </a:r>
            <a:r>
              <a:rPr lang="pt-BR" sz="2400" i="1" dirty="0" smtClean="0">
                <a:latin typeface="Arial Narrow" pitchFamily="34" charset="0"/>
              </a:rPr>
              <a:t>médios</a:t>
            </a:r>
            <a:r>
              <a:rPr lang="pt-BR" sz="2400" dirty="0" smtClean="0">
                <a:latin typeface="Arial Narrow" pitchFamily="34" charset="0"/>
              </a:rPr>
              <a:t> e </a:t>
            </a:r>
            <a:r>
              <a:rPr lang="pt-BR" sz="2400" i="1" dirty="0" smtClean="0">
                <a:latin typeface="Arial Narrow" pitchFamily="34" charset="0"/>
              </a:rPr>
              <a:t>pesados</a:t>
            </a:r>
            <a:r>
              <a:rPr lang="pt-BR" sz="2400" dirty="0" smtClean="0">
                <a:latin typeface="Arial Narrow" pitchFamily="34" charset="0"/>
              </a:rPr>
              <a:t>.</a:t>
            </a:r>
          </a:p>
          <a:p>
            <a:r>
              <a:rPr lang="pt-BR" sz="2400" dirty="0" smtClean="0">
                <a:latin typeface="Arial Narrow" pitchFamily="34" charset="0"/>
              </a:rPr>
              <a:t>A tabela abaixo relaciona alguns deles e os valores aproximados das médias das densidades aparentes.</a:t>
            </a:r>
          </a:p>
          <a:p>
            <a:endParaRPr lang="pt-BR" sz="2400" dirty="0" smtClean="0">
              <a:latin typeface="Arial Narrow" pitchFamily="34" charset="0"/>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17" name="Tabela 16"/>
          <p:cNvGraphicFramePr>
            <a:graphicFrameLocks noGrp="1"/>
          </p:cNvGraphicFramePr>
          <p:nvPr/>
        </p:nvGraphicFramePr>
        <p:xfrm>
          <a:off x="609600" y="3048000"/>
          <a:ext cx="8077200" cy="2966720"/>
        </p:xfrm>
        <a:graphic>
          <a:graphicData uri="http://schemas.openxmlformats.org/drawingml/2006/table">
            <a:tbl>
              <a:tblPr firstRow="1" bandRow="1">
                <a:tableStyleId>{5C22544A-7EE6-4342-B048-85BDC9FD1C3A}</a:tableStyleId>
              </a:tblPr>
              <a:tblGrid>
                <a:gridCol w="1981200"/>
                <a:gridCol w="711200"/>
                <a:gridCol w="1955800"/>
                <a:gridCol w="736600"/>
                <a:gridCol w="2006600"/>
                <a:gridCol w="685800"/>
              </a:tblGrid>
              <a:tr h="370840">
                <a:tc>
                  <a:txBody>
                    <a:bodyPr/>
                    <a:lstStyle/>
                    <a:p>
                      <a:r>
                        <a:rPr lang="pt-BR" dirty="0" smtClean="0"/>
                        <a:t>Leves</a:t>
                      </a:r>
                      <a:endParaRPr lang="pt-BR" dirty="0"/>
                    </a:p>
                  </a:txBody>
                  <a:tcPr/>
                </a:tc>
                <a:tc>
                  <a:txBody>
                    <a:bodyPr/>
                    <a:lstStyle/>
                    <a:p>
                      <a:endParaRPr lang="pt-BR" dirty="0"/>
                    </a:p>
                  </a:txBody>
                  <a:tcPr/>
                </a:tc>
                <a:tc>
                  <a:txBody>
                    <a:bodyPr/>
                    <a:lstStyle/>
                    <a:p>
                      <a:r>
                        <a:rPr lang="pt-BR" dirty="0" smtClean="0"/>
                        <a:t>Médios</a:t>
                      </a:r>
                      <a:endParaRPr lang="pt-BR" dirty="0"/>
                    </a:p>
                  </a:txBody>
                  <a:tcPr/>
                </a:tc>
                <a:tc>
                  <a:txBody>
                    <a:bodyPr/>
                    <a:lstStyle/>
                    <a:p>
                      <a:endParaRPr lang="pt-BR" dirty="0"/>
                    </a:p>
                  </a:txBody>
                  <a:tcPr/>
                </a:tc>
                <a:tc>
                  <a:txBody>
                    <a:bodyPr/>
                    <a:lstStyle/>
                    <a:p>
                      <a:r>
                        <a:rPr lang="pt-BR" dirty="0" smtClean="0"/>
                        <a:t>Pesados</a:t>
                      </a:r>
                      <a:endParaRPr lang="pt-BR" dirty="0"/>
                    </a:p>
                  </a:txBody>
                  <a:tcPr/>
                </a:tc>
                <a:tc>
                  <a:txBody>
                    <a:bodyPr/>
                    <a:lstStyle/>
                    <a:p>
                      <a:endParaRPr lang="pt-BR" dirty="0"/>
                    </a:p>
                  </a:txBody>
                  <a:tcPr/>
                </a:tc>
              </a:tr>
              <a:tr h="370840">
                <a:tc>
                  <a:txBody>
                    <a:bodyPr/>
                    <a:lstStyle/>
                    <a:p>
                      <a:r>
                        <a:rPr lang="pt-BR" dirty="0" err="1" smtClean="0"/>
                        <a:t>Vermiculita</a:t>
                      </a:r>
                      <a:endParaRPr lang="pt-BR" dirty="0"/>
                    </a:p>
                  </a:txBody>
                  <a:tcPr/>
                </a:tc>
                <a:tc>
                  <a:txBody>
                    <a:bodyPr/>
                    <a:lstStyle/>
                    <a:p>
                      <a:r>
                        <a:rPr lang="pt-BR" dirty="0" smtClean="0"/>
                        <a:t>0,3</a:t>
                      </a:r>
                      <a:endParaRPr lang="pt-BR" dirty="0"/>
                    </a:p>
                  </a:txBody>
                  <a:tcPr/>
                </a:tc>
                <a:tc>
                  <a:txBody>
                    <a:bodyPr/>
                    <a:lstStyle/>
                    <a:p>
                      <a:r>
                        <a:rPr lang="pt-BR" dirty="0" smtClean="0"/>
                        <a:t>Calcário</a:t>
                      </a:r>
                      <a:endParaRPr lang="pt-BR" dirty="0"/>
                    </a:p>
                  </a:txBody>
                  <a:tcPr/>
                </a:tc>
                <a:tc>
                  <a:txBody>
                    <a:bodyPr/>
                    <a:lstStyle/>
                    <a:p>
                      <a:r>
                        <a:rPr lang="pt-BR" dirty="0" smtClean="0"/>
                        <a:t>1,4</a:t>
                      </a:r>
                      <a:endParaRPr lang="pt-BR" dirty="0"/>
                    </a:p>
                  </a:txBody>
                  <a:tcPr/>
                </a:tc>
                <a:tc>
                  <a:txBody>
                    <a:bodyPr/>
                    <a:lstStyle/>
                    <a:p>
                      <a:r>
                        <a:rPr lang="pt-BR" dirty="0" smtClean="0"/>
                        <a:t>Barita</a:t>
                      </a:r>
                      <a:endParaRPr lang="pt-BR" dirty="0"/>
                    </a:p>
                  </a:txBody>
                  <a:tcPr/>
                </a:tc>
                <a:tc>
                  <a:txBody>
                    <a:bodyPr/>
                    <a:lstStyle/>
                    <a:p>
                      <a:r>
                        <a:rPr lang="pt-BR" dirty="0" smtClean="0"/>
                        <a:t>2,9</a:t>
                      </a:r>
                      <a:endParaRPr lang="pt-BR" dirty="0"/>
                    </a:p>
                  </a:txBody>
                  <a:tcPr/>
                </a:tc>
              </a:tr>
              <a:tr h="370840">
                <a:tc>
                  <a:txBody>
                    <a:bodyPr/>
                    <a:lstStyle/>
                    <a:p>
                      <a:r>
                        <a:rPr lang="pt-BR" dirty="0" smtClean="0"/>
                        <a:t>Argila expandida</a:t>
                      </a:r>
                      <a:endParaRPr lang="pt-BR" dirty="0"/>
                    </a:p>
                  </a:txBody>
                  <a:tcPr/>
                </a:tc>
                <a:tc>
                  <a:txBody>
                    <a:bodyPr/>
                    <a:lstStyle/>
                    <a:p>
                      <a:r>
                        <a:rPr lang="pt-BR" dirty="0" smtClean="0"/>
                        <a:t>0,8</a:t>
                      </a:r>
                      <a:endParaRPr lang="pt-BR" dirty="0"/>
                    </a:p>
                  </a:txBody>
                  <a:tcPr/>
                </a:tc>
                <a:tc>
                  <a:txBody>
                    <a:bodyPr/>
                    <a:lstStyle/>
                    <a:p>
                      <a:r>
                        <a:rPr lang="pt-BR" dirty="0" smtClean="0"/>
                        <a:t>Arenito</a:t>
                      </a:r>
                      <a:endParaRPr lang="pt-BR" dirty="0"/>
                    </a:p>
                  </a:txBody>
                  <a:tcPr/>
                </a:tc>
                <a:tc>
                  <a:txBody>
                    <a:bodyPr/>
                    <a:lstStyle/>
                    <a:p>
                      <a:r>
                        <a:rPr lang="pt-BR" dirty="0" smtClean="0"/>
                        <a:t>1,45</a:t>
                      </a:r>
                      <a:endParaRPr lang="pt-BR" dirty="0"/>
                    </a:p>
                  </a:txBody>
                  <a:tcPr/>
                </a:tc>
                <a:tc>
                  <a:txBody>
                    <a:bodyPr/>
                    <a:lstStyle/>
                    <a:p>
                      <a:r>
                        <a:rPr lang="pt-BR" dirty="0" smtClean="0"/>
                        <a:t>Hematita</a:t>
                      </a:r>
                      <a:endParaRPr lang="pt-BR" dirty="0"/>
                    </a:p>
                  </a:txBody>
                  <a:tcPr/>
                </a:tc>
                <a:tc>
                  <a:txBody>
                    <a:bodyPr/>
                    <a:lstStyle/>
                    <a:p>
                      <a:r>
                        <a:rPr lang="pt-BR" dirty="0" smtClean="0"/>
                        <a:t>3,2</a:t>
                      </a:r>
                      <a:endParaRPr lang="pt-BR" dirty="0"/>
                    </a:p>
                  </a:txBody>
                  <a:tcPr/>
                </a:tc>
              </a:tr>
              <a:tr h="370840">
                <a:tc>
                  <a:txBody>
                    <a:bodyPr/>
                    <a:lstStyle/>
                    <a:p>
                      <a:r>
                        <a:rPr lang="pt-BR" dirty="0" smtClean="0"/>
                        <a:t>Escória granulada</a:t>
                      </a:r>
                      <a:endParaRPr lang="pt-BR" dirty="0"/>
                    </a:p>
                  </a:txBody>
                  <a:tcPr/>
                </a:tc>
                <a:tc>
                  <a:txBody>
                    <a:bodyPr/>
                    <a:lstStyle/>
                    <a:p>
                      <a:r>
                        <a:rPr lang="pt-BR" dirty="0" smtClean="0"/>
                        <a:t>1,0</a:t>
                      </a:r>
                      <a:endParaRPr lang="pt-BR" dirty="0"/>
                    </a:p>
                  </a:txBody>
                  <a:tcPr/>
                </a:tc>
                <a:tc>
                  <a:txBody>
                    <a:bodyPr/>
                    <a:lstStyle/>
                    <a:p>
                      <a:r>
                        <a:rPr lang="pt-BR" dirty="0" smtClean="0"/>
                        <a:t>Cascalho</a:t>
                      </a:r>
                      <a:endParaRPr lang="pt-BR" dirty="0"/>
                    </a:p>
                  </a:txBody>
                  <a:tcPr/>
                </a:tc>
                <a:tc>
                  <a:txBody>
                    <a:bodyPr/>
                    <a:lstStyle/>
                    <a:p>
                      <a:r>
                        <a:rPr lang="pt-BR" dirty="0" smtClean="0"/>
                        <a:t>1,6</a:t>
                      </a:r>
                      <a:endParaRPr lang="pt-BR" dirty="0"/>
                    </a:p>
                  </a:txBody>
                  <a:tcPr/>
                </a:tc>
                <a:tc>
                  <a:txBody>
                    <a:bodyPr/>
                    <a:lstStyle/>
                    <a:p>
                      <a:r>
                        <a:rPr lang="pt-BR" dirty="0" smtClean="0"/>
                        <a:t>Magnetita</a:t>
                      </a:r>
                      <a:endParaRPr lang="pt-BR" dirty="0"/>
                    </a:p>
                  </a:txBody>
                  <a:tcPr/>
                </a:tc>
                <a:tc>
                  <a:txBody>
                    <a:bodyPr/>
                    <a:lstStyle/>
                    <a:p>
                      <a:r>
                        <a:rPr lang="pt-BR" dirty="0" smtClean="0"/>
                        <a:t>3,2</a:t>
                      </a:r>
                      <a:endParaRPr lang="pt-BR" dirty="0"/>
                    </a:p>
                  </a:txBody>
                  <a:tcPr/>
                </a:tc>
              </a:tr>
              <a:tr h="370840">
                <a:tc>
                  <a:txBody>
                    <a:bodyPr/>
                    <a:lstStyle/>
                    <a:p>
                      <a:endParaRPr lang="pt-BR"/>
                    </a:p>
                  </a:txBody>
                  <a:tcPr/>
                </a:tc>
                <a:tc>
                  <a:txBody>
                    <a:bodyPr/>
                    <a:lstStyle/>
                    <a:p>
                      <a:endParaRPr lang="pt-BR"/>
                    </a:p>
                  </a:txBody>
                  <a:tcPr/>
                </a:tc>
                <a:tc>
                  <a:txBody>
                    <a:bodyPr/>
                    <a:lstStyle/>
                    <a:p>
                      <a:r>
                        <a:rPr lang="pt-BR" dirty="0" smtClean="0"/>
                        <a:t>Granito</a:t>
                      </a:r>
                      <a:endParaRPr lang="pt-BR" dirty="0"/>
                    </a:p>
                  </a:txBody>
                  <a:tcPr/>
                </a:tc>
                <a:tc>
                  <a:txBody>
                    <a:bodyPr/>
                    <a:lstStyle/>
                    <a:p>
                      <a:r>
                        <a:rPr lang="pt-BR" dirty="0" smtClean="0"/>
                        <a:t>1,5</a:t>
                      </a:r>
                      <a:endParaRPr lang="pt-BR" dirty="0"/>
                    </a:p>
                  </a:txBody>
                  <a:tcPr/>
                </a:tc>
                <a:tc>
                  <a:txBody>
                    <a:bodyPr/>
                    <a:lstStyle/>
                    <a:p>
                      <a:endParaRPr lang="pt-BR" dirty="0"/>
                    </a:p>
                  </a:txBody>
                  <a:tcPr/>
                </a:tc>
                <a:tc>
                  <a:txBody>
                    <a:bodyPr/>
                    <a:lstStyle/>
                    <a:p>
                      <a:endParaRPr lang="pt-BR"/>
                    </a:p>
                  </a:txBody>
                  <a:tcPr/>
                </a:tc>
              </a:tr>
              <a:tr h="370840">
                <a:tc>
                  <a:txBody>
                    <a:bodyPr/>
                    <a:lstStyle/>
                    <a:p>
                      <a:endParaRPr lang="pt-BR"/>
                    </a:p>
                  </a:txBody>
                  <a:tcPr/>
                </a:tc>
                <a:tc>
                  <a:txBody>
                    <a:bodyPr/>
                    <a:lstStyle/>
                    <a:p>
                      <a:endParaRPr lang="pt-BR"/>
                    </a:p>
                  </a:txBody>
                  <a:tcPr/>
                </a:tc>
                <a:tc>
                  <a:txBody>
                    <a:bodyPr/>
                    <a:lstStyle/>
                    <a:p>
                      <a:r>
                        <a:rPr lang="pt-BR" dirty="0" smtClean="0"/>
                        <a:t>Areia</a:t>
                      </a:r>
                      <a:endParaRPr lang="pt-BR" dirty="0"/>
                    </a:p>
                  </a:txBody>
                  <a:tcPr/>
                </a:tc>
                <a:tc>
                  <a:txBody>
                    <a:bodyPr/>
                    <a:lstStyle/>
                    <a:p>
                      <a:r>
                        <a:rPr lang="pt-BR" dirty="0" smtClean="0"/>
                        <a:t>1,5</a:t>
                      </a:r>
                      <a:endParaRPr lang="pt-BR" dirty="0"/>
                    </a:p>
                  </a:txBody>
                  <a:tcPr/>
                </a:tc>
                <a:tc>
                  <a:txBody>
                    <a:bodyPr/>
                    <a:lstStyle/>
                    <a:p>
                      <a:endParaRPr lang="pt-BR" dirty="0"/>
                    </a:p>
                  </a:txBody>
                  <a:tcPr/>
                </a:tc>
                <a:tc>
                  <a:txBody>
                    <a:bodyPr/>
                    <a:lstStyle/>
                    <a:p>
                      <a:endParaRPr lang="pt-BR"/>
                    </a:p>
                  </a:txBody>
                  <a:tcPr/>
                </a:tc>
              </a:tr>
              <a:tr h="370840">
                <a:tc>
                  <a:txBody>
                    <a:bodyPr/>
                    <a:lstStyle/>
                    <a:p>
                      <a:endParaRPr lang="pt-BR"/>
                    </a:p>
                  </a:txBody>
                  <a:tcPr/>
                </a:tc>
                <a:tc>
                  <a:txBody>
                    <a:bodyPr/>
                    <a:lstStyle/>
                    <a:p>
                      <a:endParaRPr lang="pt-BR"/>
                    </a:p>
                  </a:txBody>
                  <a:tcPr/>
                </a:tc>
                <a:tc>
                  <a:txBody>
                    <a:bodyPr/>
                    <a:lstStyle/>
                    <a:p>
                      <a:r>
                        <a:rPr lang="pt-BR" dirty="0" smtClean="0"/>
                        <a:t>Basalto</a:t>
                      </a:r>
                      <a:endParaRPr lang="pt-BR" dirty="0"/>
                    </a:p>
                  </a:txBody>
                  <a:tcPr/>
                </a:tc>
                <a:tc>
                  <a:txBody>
                    <a:bodyPr/>
                    <a:lstStyle/>
                    <a:p>
                      <a:r>
                        <a:rPr lang="pt-BR" dirty="0" smtClean="0"/>
                        <a:t>1,5</a:t>
                      </a:r>
                      <a:endParaRPr lang="pt-BR" dirty="0"/>
                    </a:p>
                  </a:txBody>
                  <a:tcPr/>
                </a:tc>
                <a:tc>
                  <a:txBody>
                    <a:bodyPr/>
                    <a:lstStyle/>
                    <a:p>
                      <a:endParaRPr lang="pt-BR" dirty="0"/>
                    </a:p>
                  </a:txBody>
                  <a:tcPr/>
                </a:tc>
                <a:tc>
                  <a:txBody>
                    <a:bodyPr/>
                    <a:lstStyle/>
                    <a:p>
                      <a:endParaRPr lang="pt-BR" dirty="0"/>
                    </a:p>
                  </a:txBody>
                  <a:tcPr/>
                </a:tc>
              </a:tr>
              <a:tr h="370840">
                <a:tc>
                  <a:txBody>
                    <a:bodyPr/>
                    <a:lstStyle/>
                    <a:p>
                      <a:endParaRPr lang="pt-BR" dirty="0"/>
                    </a:p>
                  </a:txBody>
                  <a:tcPr/>
                </a:tc>
                <a:tc>
                  <a:txBody>
                    <a:bodyPr/>
                    <a:lstStyle/>
                    <a:p>
                      <a:endParaRPr lang="pt-BR" dirty="0"/>
                    </a:p>
                  </a:txBody>
                  <a:tcPr/>
                </a:tc>
                <a:tc>
                  <a:txBody>
                    <a:bodyPr/>
                    <a:lstStyle/>
                    <a:p>
                      <a:r>
                        <a:rPr lang="pt-BR" dirty="0" smtClean="0"/>
                        <a:t>Escória</a:t>
                      </a:r>
                      <a:endParaRPr lang="pt-BR" dirty="0"/>
                    </a:p>
                  </a:txBody>
                  <a:tcPr/>
                </a:tc>
                <a:tc>
                  <a:txBody>
                    <a:bodyPr/>
                    <a:lstStyle/>
                    <a:p>
                      <a:r>
                        <a:rPr lang="pt-BR" dirty="0" smtClean="0"/>
                        <a:t>1,7</a:t>
                      </a:r>
                      <a:endParaRPr lang="pt-BR" dirty="0"/>
                    </a:p>
                  </a:txBody>
                  <a:tcPr/>
                </a:tc>
                <a:tc>
                  <a:txBody>
                    <a:bodyPr/>
                    <a:lstStyle/>
                    <a:p>
                      <a:endParaRPr lang="pt-BR" dirty="0"/>
                    </a:p>
                  </a:txBody>
                  <a:tcPr/>
                </a:tc>
                <a:tc>
                  <a:txBody>
                    <a:bodyPr/>
                    <a:lstStyle/>
                    <a:p>
                      <a:endParaRPr lang="pt-BR" dirty="0"/>
                    </a:p>
                  </a:txBody>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AGLOMERANTES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 name="Retângulo 7"/>
          <p:cNvSpPr/>
          <p:nvPr/>
        </p:nvSpPr>
        <p:spPr>
          <a:xfrm>
            <a:off x="609600" y="1447800"/>
            <a:ext cx="7848600" cy="4154984"/>
          </a:xfrm>
          <a:prstGeom prst="rect">
            <a:avLst/>
          </a:prstGeom>
        </p:spPr>
        <p:txBody>
          <a:bodyPr wrap="square">
            <a:spAutoFit/>
          </a:bodyPr>
          <a:lstStyle/>
          <a:p>
            <a:r>
              <a:rPr lang="pt-BR" sz="2400" dirty="0" smtClean="0">
                <a:latin typeface="Arial Narrow" pitchFamily="34" charset="0"/>
              </a:rPr>
              <a:t>São materiais que tem a propriedade de se unir a outros produzindo, com a adição de água, um conjunto estável e coeso.</a:t>
            </a:r>
          </a:p>
          <a:p>
            <a:endParaRPr lang="pt-BR" sz="2400" dirty="0" smtClean="0">
              <a:latin typeface="Arial Narrow" pitchFamily="34" charset="0"/>
            </a:endParaRPr>
          </a:p>
          <a:p>
            <a:r>
              <a:rPr lang="pt-BR" sz="2400" dirty="0" smtClean="0">
                <a:latin typeface="Arial Narrow" pitchFamily="34" charset="0"/>
              </a:rPr>
              <a:t>Os aglomerantes, como as cales, o gesso e os cimentos, são produtos empregados para rejuntar as alvenarias, ou para a execução de revestimentos e de peças estruturais.</a:t>
            </a:r>
          </a:p>
          <a:p>
            <a:endParaRPr lang="pt-BR" sz="2400" dirty="0" smtClean="0">
              <a:latin typeface="Arial Narrow" pitchFamily="34" charset="0"/>
            </a:endParaRPr>
          </a:p>
          <a:p>
            <a:r>
              <a:rPr lang="pt-BR" sz="2400" dirty="0" smtClean="0">
                <a:latin typeface="Arial Narrow" pitchFamily="34" charset="0"/>
              </a:rPr>
              <a:t>Apresentam-se sob forma </a:t>
            </a:r>
            <a:r>
              <a:rPr lang="pt-BR" sz="2400" dirty="0" err="1" smtClean="0">
                <a:latin typeface="Arial Narrow" pitchFamily="34" charset="0"/>
              </a:rPr>
              <a:t>pulvurulenta</a:t>
            </a:r>
            <a:r>
              <a:rPr lang="pt-BR" sz="2400" dirty="0" smtClean="0">
                <a:latin typeface="Arial Narrow" pitchFamily="34" charset="0"/>
              </a:rPr>
              <a:t> e, quando misturados com água, formam pasta capaz de endurecer por simples secagem, ou, o que é mais geral, em consequência de reações químicas, aderindo às superfícies com as quais foram postos em contato.</a:t>
            </a: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QUALIDADES ESSENCIAIS DOS AGLOMERANTES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 name="Retângulo 13"/>
          <p:cNvSpPr/>
          <p:nvPr/>
        </p:nvSpPr>
        <p:spPr>
          <a:xfrm>
            <a:off x="609600" y="1447800"/>
            <a:ext cx="7848600" cy="4893647"/>
          </a:xfrm>
          <a:prstGeom prst="rect">
            <a:avLst/>
          </a:prstGeom>
        </p:spPr>
        <p:txBody>
          <a:bodyPr wrap="square">
            <a:spAutoFit/>
          </a:bodyPr>
          <a:lstStyle/>
          <a:p>
            <a:pPr>
              <a:buFontTx/>
              <a:buChar char="•"/>
            </a:pPr>
            <a:r>
              <a:rPr lang="pt-BR" sz="2400" b="1" i="1" dirty="0" smtClean="0">
                <a:solidFill>
                  <a:schemeClr val="tx2"/>
                </a:solidFill>
                <a:latin typeface="Arial Narrow" pitchFamily="34" charset="0"/>
              </a:rPr>
              <a:t>Resistência mecânica das pastas que com eles se fabricam.</a:t>
            </a:r>
            <a:r>
              <a:rPr lang="pt-BR" sz="2400" dirty="0" smtClean="0">
                <a:latin typeface="Arial Narrow" pitchFamily="34" charset="0"/>
              </a:rPr>
              <a:t> Em geral um começo muito rápido de endurecimento não é conveniente, pois os operários terão que misturar com água pouco material de cada vez e empregá-lo rapidamente. Para a maioria dos usos, o ideal é o início do endurecimento demorado, seguido de rápido aumento da resistência.</a:t>
            </a:r>
          </a:p>
          <a:p>
            <a:pPr>
              <a:buFontTx/>
              <a:buChar char="•"/>
            </a:pPr>
            <a:endParaRPr lang="pt-BR" sz="2400" dirty="0" smtClean="0">
              <a:latin typeface="Arial Narrow" pitchFamily="34" charset="0"/>
            </a:endParaRPr>
          </a:p>
          <a:p>
            <a:pPr>
              <a:buFontTx/>
              <a:buChar char="•"/>
            </a:pPr>
            <a:r>
              <a:rPr lang="pt-BR" sz="2400" b="1" i="1" dirty="0" smtClean="0">
                <a:solidFill>
                  <a:schemeClr val="tx2"/>
                </a:solidFill>
                <a:latin typeface="Arial Narrow" pitchFamily="34" charset="0"/>
              </a:rPr>
              <a:t>Durabilidade.</a:t>
            </a:r>
            <a:r>
              <a:rPr lang="pt-BR" sz="2400" dirty="0" smtClean="0">
                <a:latin typeface="Arial Narrow" pitchFamily="34" charset="0"/>
              </a:rPr>
              <a:t> É preciso que as pastas feitas com aglomerantes, depois de endurecidas, não desagreguem quando em uso. A desagregação pode provir da presença de compostos inconvenientes, contidos no próprio aglomerante, acima de certos limites, ou do ataque dele por agentes externos chamados agressivos.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CLASSIFICAÇÃO DOS AGLOMERANTES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3" name="Grupo 38"/>
          <p:cNvGrpSpPr/>
          <p:nvPr/>
        </p:nvGrpSpPr>
        <p:grpSpPr>
          <a:xfrm>
            <a:off x="990600" y="2048470"/>
            <a:ext cx="6629400" cy="3285530"/>
            <a:chOff x="381000" y="1371600"/>
            <a:chExt cx="6629400" cy="3285530"/>
          </a:xfrm>
        </p:grpSpPr>
        <p:sp>
          <p:nvSpPr>
            <p:cNvPr id="15" name="CaixaDeTexto 14"/>
            <p:cNvSpPr txBox="1"/>
            <p:nvPr/>
          </p:nvSpPr>
          <p:spPr>
            <a:xfrm>
              <a:off x="2971800" y="1371600"/>
              <a:ext cx="2514600" cy="369332"/>
            </a:xfrm>
            <a:prstGeom prst="rect">
              <a:avLst/>
            </a:prstGeom>
            <a:solidFill>
              <a:schemeClr val="accent1"/>
            </a:solidFill>
            <a:ln>
              <a:solidFill>
                <a:schemeClr val="accent1"/>
              </a:solidFill>
            </a:ln>
          </p:spPr>
          <p:txBody>
            <a:bodyPr wrap="square" rtlCol="0">
              <a:spAutoFit/>
            </a:bodyPr>
            <a:lstStyle/>
            <a:p>
              <a:pPr algn="ctr"/>
              <a:r>
                <a:rPr lang="pt-BR" dirty="0" smtClean="0">
                  <a:solidFill>
                    <a:schemeClr val="bg1"/>
                  </a:solidFill>
                </a:rPr>
                <a:t>AGLOMERANTES</a:t>
              </a:r>
              <a:endParaRPr lang="pt-BR" dirty="0">
                <a:solidFill>
                  <a:schemeClr val="bg1"/>
                </a:solidFill>
              </a:endParaRPr>
            </a:p>
          </p:txBody>
        </p:sp>
        <p:sp>
          <p:nvSpPr>
            <p:cNvPr id="16" name="CaixaDeTexto 15"/>
            <p:cNvSpPr txBox="1"/>
            <p:nvPr/>
          </p:nvSpPr>
          <p:spPr>
            <a:xfrm>
              <a:off x="1524000" y="2286000"/>
              <a:ext cx="2514600" cy="923330"/>
            </a:xfrm>
            <a:prstGeom prst="rect">
              <a:avLst/>
            </a:prstGeom>
            <a:solidFill>
              <a:schemeClr val="accent1"/>
            </a:solidFill>
            <a:ln>
              <a:solidFill>
                <a:schemeClr val="accent1"/>
              </a:solidFill>
            </a:ln>
          </p:spPr>
          <p:txBody>
            <a:bodyPr wrap="square" rtlCol="0">
              <a:spAutoFit/>
            </a:bodyPr>
            <a:lstStyle/>
            <a:p>
              <a:pPr algn="ctr"/>
              <a:r>
                <a:rPr lang="pt-BR" dirty="0" smtClean="0">
                  <a:solidFill>
                    <a:schemeClr val="bg1"/>
                  </a:solidFill>
                </a:rPr>
                <a:t>ATIVOS</a:t>
              </a:r>
            </a:p>
            <a:p>
              <a:pPr algn="ctr"/>
              <a:r>
                <a:rPr lang="pt-BR" dirty="0" smtClean="0">
                  <a:solidFill>
                    <a:schemeClr val="bg1"/>
                  </a:solidFill>
                </a:rPr>
                <a:t>Ex.: Cal, gesso e cimento.</a:t>
              </a:r>
            </a:p>
            <a:p>
              <a:pPr algn="ctr"/>
              <a:endParaRPr lang="pt-BR" dirty="0">
                <a:solidFill>
                  <a:schemeClr val="bg1"/>
                </a:solidFill>
              </a:endParaRPr>
            </a:p>
          </p:txBody>
        </p:sp>
        <p:sp>
          <p:nvSpPr>
            <p:cNvPr id="17" name="CaixaDeTexto 16"/>
            <p:cNvSpPr txBox="1"/>
            <p:nvPr/>
          </p:nvSpPr>
          <p:spPr>
            <a:xfrm>
              <a:off x="4495800" y="2286000"/>
              <a:ext cx="2514600" cy="923330"/>
            </a:xfrm>
            <a:prstGeom prst="rect">
              <a:avLst/>
            </a:prstGeom>
            <a:solidFill>
              <a:schemeClr val="accent1"/>
            </a:solidFill>
            <a:ln>
              <a:solidFill>
                <a:schemeClr val="accent1"/>
              </a:solidFill>
            </a:ln>
          </p:spPr>
          <p:txBody>
            <a:bodyPr wrap="square" rtlCol="0">
              <a:spAutoFit/>
            </a:bodyPr>
            <a:lstStyle/>
            <a:p>
              <a:pPr algn="ctr"/>
              <a:r>
                <a:rPr lang="pt-BR" dirty="0" smtClean="0">
                  <a:solidFill>
                    <a:schemeClr val="bg1"/>
                  </a:solidFill>
                </a:rPr>
                <a:t>INERTES</a:t>
              </a:r>
            </a:p>
            <a:p>
              <a:pPr algn="ctr"/>
              <a:r>
                <a:rPr lang="pt-BR" dirty="0" smtClean="0">
                  <a:solidFill>
                    <a:schemeClr val="bg1"/>
                  </a:solidFill>
                </a:rPr>
                <a:t>Endurecem por secagem</a:t>
              </a:r>
            </a:p>
            <a:p>
              <a:pPr algn="ctr"/>
              <a:r>
                <a:rPr lang="pt-BR" dirty="0" smtClean="0">
                  <a:solidFill>
                    <a:schemeClr val="bg1"/>
                  </a:solidFill>
                </a:rPr>
                <a:t>Ex.: Barro cru</a:t>
              </a:r>
              <a:endParaRPr lang="pt-BR" dirty="0">
                <a:solidFill>
                  <a:schemeClr val="bg1"/>
                </a:solidFill>
              </a:endParaRPr>
            </a:p>
          </p:txBody>
        </p:sp>
        <p:sp>
          <p:nvSpPr>
            <p:cNvPr id="18" name="CaixaDeTexto 17"/>
            <p:cNvSpPr txBox="1"/>
            <p:nvPr/>
          </p:nvSpPr>
          <p:spPr>
            <a:xfrm>
              <a:off x="381000" y="3733800"/>
              <a:ext cx="2514600" cy="923330"/>
            </a:xfrm>
            <a:prstGeom prst="rect">
              <a:avLst/>
            </a:prstGeom>
            <a:solidFill>
              <a:schemeClr val="accent1"/>
            </a:solidFill>
            <a:ln>
              <a:solidFill>
                <a:schemeClr val="accent1"/>
              </a:solidFill>
            </a:ln>
          </p:spPr>
          <p:txBody>
            <a:bodyPr wrap="square" rtlCol="0">
              <a:spAutoFit/>
            </a:bodyPr>
            <a:lstStyle/>
            <a:p>
              <a:pPr algn="ctr"/>
              <a:r>
                <a:rPr lang="pt-BR" dirty="0" smtClean="0">
                  <a:solidFill>
                    <a:schemeClr val="bg1"/>
                  </a:solidFill>
                </a:rPr>
                <a:t>AÉREOS</a:t>
              </a:r>
            </a:p>
            <a:p>
              <a:pPr algn="ctr"/>
              <a:r>
                <a:rPr lang="pt-BR" dirty="0" smtClean="0">
                  <a:solidFill>
                    <a:schemeClr val="bg1"/>
                  </a:solidFill>
                </a:rPr>
                <a:t>Endurecem pela ação do CO</a:t>
              </a:r>
              <a:r>
                <a:rPr lang="pt-BR" baseline="-25000" dirty="0" smtClean="0">
                  <a:solidFill>
                    <a:schemeClr val="bg1"/>
                  </a:solidFill>
                </a:rPr>
                <a:t>2 </a:t>
              </a:r>
              <a:r>
                <a:rPr lang="pt-BR" dirty="0" smtClean="0">
                  <a:solidFill>
                    <a:schemeClr val="bg1"/>
                  </a:solidFill>
                </a:rPr>
                <a:t>no ar</a:t>
              </a:r>
              <a:endParaRPr lang="pt-BR" baseline="-25000" dirty="0">
                <a:solidFill>
                  <a:schemeClr val="bg1"/>
                </a:solidFill>
              </a:endParaRPr>
            </a:p>
          </p:txBody>
        </p:sp>
        <p:sp>
          <p:nvSpPr>
            <p:cNvPr id="19" name="CaixaDeTexto 18"/>
            <p:cNvSpPr txBox="1"/>
            <p:nvPr/>
          </p:nvSpPr>
          <p:spPr>
            <a:xfrm>
              <a:off x="3124200" y="3733800"/>
              <a:ext cx="2514600" cy="923330"/>
            </a:xfrm>
            <a:prstGeom prst="rect">
              <a:avLst/>
            </a:prstGeom>
            <a:solidFill>
              <a:schemeClr val="accent1"/>
            </a:solidFill>
            <a:ln>
              <a:solidFill>
                <a:schemeClr val="accent1"/>
              </a:solidFill>
            </a:ln>
          </p:spPr>
          <p:txBody>
            <a:bodyPr wrap="square" rtlCol="0">
              <a:spAutoFit/>
            </a:bodyPr>
            <a:lstStyle/>
            <a:p>
              <a:pPr algn="ctr"/>
              <a:r>
                <a:rPr lang="pt-BR" dirty="0" smtClean="0">
                  <a:solidFill>
                    <a:schemeClr val="bg1"/>
                  </a:solidFill>
                </a:rPr>
                <a:t>HIDRÁULICOS</a:t>
              </a:r>
            </a:p>
            <a:p>
              <a:pPr algn="ctr"/>
              <a:r>
                <a:rPr lang="pt-BR" dirty="0" smtClean="0">
                  <a:solidFill>
                    <a:schemeClr val="bg1"/>
                  </a:solidFill>
                </a:rPr>
                <a:t>Endurecem pela ação da água. Ex.: cimento</a:t>
              </a:r>
              <a:endParaRPr lang="pt-BR" dirty="0">
                <a:solidFill>
                  <a:schemeClr val="bg1"/>
                </a:solidFill>
              </a:endParaRPr>
            </a:p>
          </p:txBody>
        </p:sp>
        <p:cxnSp>
          <p:nvCxnSpPr>
            <p:cNvPr id="21" name="Conector reto 20"/>
            <p:cNvCxnSpPr/>
            <p:nvPr/>
          </p:nvCxnSpPr>
          <p:spPr>
            <a:xfrm>
              <a:off x="2743200" y="2057400"/>
              <a:ext cx="2971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4267200" y="160020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de seta reta 31"/>
            <p:cNvCxnSpPr/>
            <p:nvPr/>
          </p:nvCxnSpPr>
          <p:spPr>
            <a:xfrm>
              <a:off x="2743200" y="2057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p:nvPr/>
          </p:nvCxnSpPr>
          <p:spPr>
            <a:xfrm>
              <a:off x="5715000" y="2057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1600200" y="3505200"/>
              <a:ext cx="274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2895600" y="304800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de seta reta 35"/>
            <p:cNvCxnSpPr/>
            <p:nvPr/>
          </p:nvCxnSpPr>
          <p:spPr>
            <a:xfrm>
              <a:off x="1600200" y="35052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p:nvPr/>
          </p:nvCxnSpPr>
          <p:spPr>
            <a:xfrm>
              <a:off x="4343400" y="35052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CONCEITO DE “PEGA”</a:t>
            </a:r>
            <a:r>
              <a:rPr lang="en-US" sz="3000" b="1" noProof="0" dirty="0" smtClean="0">
                <a:solidFill>
                  <a:srgbClr val="003300"/>
                </a:solidFill>
                <a:latin typeface="Arial Narrow" pitchFamily="34" charset="0"/>
                <a:ea typeface="+mj-ea"/>
                <a:cs typeface="+mj-cs"/>
              </a:rPr>
              <a:t> DOS AGLOMERANTES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 name="Retângulo 13"/>
          <p:cNvSpPr/>
          <p:nvPr/>
        </p:nvSpPr>
        <p:spPr>
          <a:xfrm>
            <a:off x="609600" y="1447800"/>
            <a:ext cx="7848600" cy="4154984"/>
          </a:xfrm>
          <a:prstGeom prst="rect">
            <a:avLst/>
          </a:prstGeom>
        </p:spPr>
        <p:txBody>
          <a:bodyPr wrap="square">
            <a:spAutoFit/>
          </a:bodyPr>
          <a:lstStyle/>
          <a:p>
            <a:pPr>
              <a:buFontTx/>
              <a:buChar char="•"/>
            </a:pPr>
            <a:r>
              <a:rPr lang="pt-BR" sz="2400" dirty="0" smtClean="0">
                <a:latin typeface="Arial Narrow" pitchFamily="34" charset="0"/>
              </a:rPr>
              <a:t> É a perda de fluidez da pasta. Ao se adicionar, por exemplo, água a um aglomerante hidráulico, depois de certo tempo, começam a ocorrer reações químicas de hidratação, que dão origem 	à formação de compostos, que aos poucos, vão fazendo com que a pasta perca a fluidez, até que deixe de ser deformável para pequenas cargas e se torne rígida.</a:t>
            </a:r>
          </a:p>
          <a:p>
            <a:pPr>
              <a:buFontTx/>
              <a:buChar char="•"/>
            </a:pPr>
            <a:endParaRPr lang="pt-BR" sz="2400" dirty="0" smtClean="0">
              <a:latin typeface="Arial Narrow" pitchFamily="34" charset="0"/>
            </a:endParaRPr>
          </a:p>
          <a:p>
            <a:pPr>
              <a:buFontTx/>
              <a:buChar char="•"/>
            </a:pPr>
            <a:r>
              <a:rPr lang="pt-BR" sz="2400" dirty="0" smtClean="0">
                <a:latin typeface="Arial Narrow" pitchFamily="34" charset="0"/>
              </a:rPr>
              <a:t> Início de pega: é o período inicial de solidificação da pasta. É contado a partir do lançamento da água no aglomerante, até o início das reações químicas com os compostos do aglomerante.</a:t>
            </a:r>
          </a:p>
          <a:p>
            <a:pPr>
              <a:buFontTx/>
              <a:buChar char="•"/>
            </a:pPr>
            <a:endParaRPr lang="pt-BR" sz="2400" dirty="0" smtClean="0">
              <a:latin typeface="Arial Narrow"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CONCEITO DE “PEGA”</a:t>
            </a:r>
            <a:r>
              <a:rPr lang="en-US" sz="3000" b="1" noProof="0" dirty="0" smtClean="0">
                <a:solidFill>
                  <a:srgbClr val="003300"/>
                </a:solidFill>
                <a:latin typeface="Arial Narrow" pitchFamily="34" charset="0"/>
                <a:ea typeface="+mj-ea"/>
                <a:cs typeface="+mj-cs"/>
              </a:rPr>
              <a:t> DOS AGLOMERANTES</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 name="Retângulo 13"/>
          <p:cNvSpPr/>
          <p:nvPr/>
        </p:nvSpPr>
        <p:spPr>
          <a:xfrm>
            <a:off x="609600" y="1447800"/>
            <a:ext cx="7848600" cy="7478970"/>
          </a:xfrm>
          <a:prstGeom prst="rect">
            <a:avLst/>
          </a:prstGeom>
        </p:spPr>
        <p:txBody>
          <a:bodyPr wrap="square">
            <a:spAutoFit/>
          </a:bodyPr>
          <a:lstStyle/>
          <a:p>
            <a:pPr>
              <a:buFontTx/>
              <a:buChar char="•"/>
            </a:pPr>
            <a:r>
              <a:rPr lang="pt-BR" sz="2400" dirty="0" smtClean="0">
                <a:latin typeface="Arial Narrow" pitchFamily="34" charset="0"/>
              </a:rPr>
              <a:t> Fim de pega: é quando a pasta se solidifica completamente, não significando, entretanto, que ela tenha adquirido toda sua resistência, o que só será conseguido após anos.</a:t>
            </a:r>
          </a:p>
          <a:p>
            <a:pPr>
              <a:buFontTx/>
              <a:buChar char="•"/>
            </a:pPr>
            <a:endParaRPr lang="pt-BR" sz="2400" dirty="0" smtClean="0">
              <a:latin typeface="Arial Narrow" pitchFamily="34" charset="0"/>
            </a:endParaRPr>
          </a:p>
          <a:p>
            <a:pPr>
              <a:buFontTx/>
              <a:buChar char="•"/>
            </a:pPr>
            <a:r>
              <a:rPr lang="pt-BR" sz="2400" dirty="0" smtClean="0">
                <a:latin typeface="Arial Narrow" pitchFamily="34" charset="0"/>
              </a:rPr>
              <a:t> Com relação ao </a:t>
            </a:r>
            <a:r>
              <a:rPr lang="pt-BR" sz="2400" i="1" dirty="0" smtClean="0">
                <a:latin typeface="Arial Narrow" pitchFamily="34" charset="0"/>
              </a:rPr>
              <a:t>tempo de início de pega</a:t>
            </a:r>
            <a:r>
              <a:rPr lang="pt-BR" sz="2400" dirty="0" smtClean="0">
                <a:latin typeface="Arial Narrow" pitchFamily="34" charset="0"/>
              </a:rPr>
              <a:t> os cimentos brasileiros se classificam em:</a:t>
            </a: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r>
              <a:rPr lang="pt-BR" sz="2400" dirty="0" smtClean="0">
                <a:latin typeface="Arial Narrow" pitchFamily="34" charset="0"/>
              </a:rPr>
              <a:t> No caso de cimentos de pega normal, o fim da pega se dá, de cinco a dez horas depois do lançamento da água ao aglomerante. Nos cimentos de pega rápida, o fim da pega se verifica poucos minutos após o seu início.</a:t>
            </a: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pPr>
              <a:buFontTx/>
              <a:buChar char="•"/>
            </a:pPr>
            <a:endParaRPr lang="pt-BR" sz="2400" dirty="0" smtClean="0">
              <a:latin typeface="Arial Narrow" pitchFamily="34" charset="0"/>
            </a:endParaRPr>
          </a:p>
          <a:p>
            <a:endParaRPr lang="pt-BR" sz="2400" dirty="0" smtClean="0">
              <a:latin typeface="Arial Narrow" pitchFamily="34" charset="0"/>
            </a:endParaRPr>
          </a:p>
        </p:txBody>
      </p:sp>
      <p:pic>
        <p:nvPicPr>
          <p:cNvPr id="56323" name="Picture 3"/>
          <p:cNvPicPr>
            <a:picLocks noChangeAspect="1" noChangeArrowheads="1"/>
          </p:cNvPicPr>
          <p:nvPr/>
        </p:nvPicPr>
        <p:blipFill>
          <a:blip r:embed="rId2" cstate="print"/>
          <a:srcRect l="19327" t="39788" r="42334" b="48847"/>
          <a:stretch>
            <a:fillRect/>
          </a:stretch>
        </p:blipFill>
        <p:spPr bwMode="auto">
          <a:xfrm>
            <a:off x="762000" y="3657600"/>
            <a:ext cx="6400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CAL</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3400" dirty="0" smtClean="0">
                <a:latin typeface="Arial Narrow" pitchFamily="34" charset="0"/>
              </a:rPr>
              <a:t>É o nome genérico de um aglomerante simples, resultante da calcinação (queima) de rochas calcárias a temperaturas elevadas.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3400" b="1" dirty="0" smtClean="0">
                <a:latin typeface="Arial Narrow" pitchFamily="34" charset="0"/>
              </a:rPr>
              <a:t>Tipos de cales</a:t>
            </a:r>
            <a:r>
              <a:rPr lang="pt-BR" sz="3400" dirty="0" smtClean="0">
                <a:latin typeface="Arial Narrow" pitchFamily="34" charset="0"/>
              </a:rPr>
              <a:t>: cal aérea (cal virgem e cal hidratada) e cal hidráulica.</a:t>
            </a:r>
          </a:p>
          <a:p>
            <a:pPr marL="342900" marR="0" lvl="0" indent="-342900" algn="l" defTabSz="914400" rtl="0" eaLnBrk="1" fontAlgn="auto" latinLnBrk="0" hangingPunct="1">
              <a:lnSpc>
                <a:spcPct val="100000"/>
              </a:lnSpc>
              <a:spcBef>
                <a:spcPct val="20000"/>
              </a:spcBef>
              <a:spcAft>
                <a:spcPts val="0"/>
              </a:spcAft>
              <a:buClrTx/>
              <a:buSzTx/>
              <a:tabLst/>
              <a:defRPr/>
            </a:pPr>
            <a:r>
              <a:rPr lang="pt-BR" sz="3400" dirty="0" smtClean="0">
                <a:latin typeface="Arial Narrow"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62000" y="1676400"/>
            <a:ext cx="7467600" cy="304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Bef>
                <a:spcPts val="600"/>
              </a:spcBef>
              <a:spcAft>
                <a:spcPts val="600"/>
              </a:spcAft>
            </a:pPr>
            <a:r>
              <a:rPr lang="pt-BR" sz="4000" b="1" dirty="0" smtClean="0">
                <a:solidFill>
                  <a:srgbClr val="003300"/>
                </a:solidFill>
                <a:effectLst>
                  <a:outerShdw blurRad="38100" dist="38100" dir="2700000" algn="tl">
                    <a:srgbClr val="000000">
                      <a:alpha val="43137"/>
                    </a:srgbClr>
                  </a:outerShdw>
                </a:effectLst>
                <a:latin typeface="Arial Narrow" pitchFamily="34" charset="0"/>
              </a:rPr>
              <a:t>MATERIAIS DE CONSTRUÇÃO</a:t>
            </a:r>
          </a:p>
          <a:p>
            <a:pPr algn="ctr">
              <a:lnSpc>
                <a:spcPct val="150000"/>
              </a:lnSpc>
              <a:spcBef>
                <a:spcPts val="600"/>
              </a:spcBef>
              <a:spcAft>
                <a:spcPts val="600"/>
              </a:spcAft>
            </a:pPr>
            <a:r>
              <a:rPr lang="pt-BR" sz="4000" b="1" dirty="0" smtClean="0">
                <a:solidFill>
                  <a:srgbClr val="003300"/>
                </a:solidFill>
                <a:effectLst>
                  <a:outerShdw blurRad="38100" dist="38100" dir="2700000" algn="tl">
                    <a:srgbClr val="000000">
                      <a:alpha val="43137"/>
                    </a:srgbClr>
                  </a:outerShdw>
                </a:effectLst>
                <a:latin typeface="Arial Narrow" pitchFamily="34" charset="0"/>
              </a:rPr>
              <a:t>Conceito</a:t>
            </a:r>
          </a:p>
          <a:p>
            <a:pPr algn="ctr">
              <a:lnSpc>
                <a:spcPct val="150000"/>
              </a:lnSpc>
              <a:spcBef>
                <a:spcPts val="600"/>
              </a:spcBef>
              <a:spcAft>
                <a:spcPts val="600"/>
              </a:spcAft>
            </a:pPr>
            <a:r>
              <a:rPr lang="pt-BR" sz="4000" b="1" dirty="0" smtClean="0">
                <a:solidFill>
                  <a:srgbClr val="003300"/>
                </a:solidFill>
                <a:effectLst>
                  <a:outerShdw blurRad="38100" dist="38100" dir="2700000" algn="tl">
                    <a:srgbClr val="000000">
                      <a:alpha val="43137"/>
                    </a:srgbClr>
                  </a:outerShdw>
                </a:effectLst>
                <a:latin typeface="Arial Narrow" pitchFamily="34" charset="0"/>
              </a:rPr>
              <a:t>Características</a:t>
            </a:r>
          </a:p>
          <a:p>
            <a:pPr algn="ctr">
              <a:lnSpc>
                <a:spcPct val="150000"/>
              </a:lnSpc>
              <a:spcBef>
                <a:spcPts val="600"/>
              </a:spcBef>
              <a:spcAft>
                <a:spcPts val="600"/>
              </a:spcAft>
            </a:pPr>
            <a:r>
              <a:rPr lang="pt-BR" sz="4000" b="1" dirty="0" smtClean="0">
                <a:solidFill>
                  <a:srgbClr val="003300"/>
                </a:solidFill>
                <a:effectLst>
                  <a:outerShdw blurRad="38100" dist="38100" dir="2700000" algn="tl">
                    <a:srgbClr val="000000">
                      <a:alpha val="43137"/>
                    </a:srgbClr>
                  </a:outerShdw>
                </a:effectLst>
                <a:latin typeface="Arial Narrow" pitchFamily="34" charset="0"/>
              </a:rPr>
              <a:t>Aplicação</a:t>
            </a:r>
          </a:p>
        </p:txBody>
      </p:sp>
      <p:sp>
        <p:nvSpPr>
          <p:cNvPr id="3"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CAL</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b="1" dirty="0" smtClean="0">
                <a:latin typeface="Arial Narrow" pitchFamily="34" charset="0"/>
              </a:rPr>
              <a:t>Cal virgem: </a:t>
            </a:r>
            <a:r>
              <a:rPr lang="pt-BR" sz="2400" dirty="0" smtClean="0">
                <a:latin typeface="Arial Narrow" pitchFamily="34" charset="0"/>
              </a:rPr>
              <a:t>aglomerante resultante da calcinação de rochas calcárias, numa temperatura entre 850 e 900</a:t>
            </a:r>
            <a:r>
              <a:rPr lang="pt-BR" sz="2400" baseline="30000" dirty="0" smtClean="0">
                <a:latin typeface="Arial Narrow" pitchFamily="34" charset="0"/>
              </a:rPr>
              <a:t>0</a:t>
            </a:r>
            <a:r>
              <a:rPr lang="pt-BR" sz="2400" dirty="0" smtClean="0">
                <a:latin typeface="Arial Narrow" pitchFamily="34" charset="0"/>
              </a:rPr>
              <a:t>c. Além das rochas calcárias, a cal também é obtida de resíduos de ossos e conchas de animais. É distribuída no comércio em forma de pedras, como saem do forno, ou mesmo moídas e ensacadas.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 Precisa passar pelo processo de </a:t>
            </a:r>
            <a:r>
              <a:rPr lang="pt-BR" sz="2400" b="1" dirty="0" smtClean="0">
                <a:latin typeface="Arial Narrow" pitchFamily="34" charset="0"/>
              </a:rPr>
              <a:t>“extinção” ou “hidratação” </a:t>
            </a:r>
            <a:r>
              <a:rPr lang="pt-BR" sz="2400" dirty="0" smtClean="0">
                <a:latin typeface="Arial Narrow" pitchFamily="34" charset="0"/>
              </a:rPr>
              <a:t>que consiste em adicionar de 2 a 3 volumes de água para cada volume  de cal, homogeneizar a mistura (mexer), aguardar  de 2 semanas para assentamento e posterior utilização em revestimento.</a:t>
            </a:r>
          </a:p>
          <a:p>
            <a:pPr marL="342900" indent="-342900">
              <a:spcBef>
                <a:spcPct val="20000"/>
              </a:spcBef>
              <a:buFontTx/>
              <a:buChar char="•"/>
            </a:pPr>
            <a:endParaRPr lang="pt-BR" sz="24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pt-BR" sz="2400" dirty="0" smtClean="0">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pic>
        <p:nvPicPr>
          <p:cNvPr id="58370" name="Picture 2" descr="https://encrypted-tbn0.gstatic.com/images?q=tbn:ANd9GcRGuXmKUWg-VGXyQ7-G39w9ITxXSH_eAsD3y07Pfi4ZoYV9Plsh"/>
          <p:cNvPicPr>
            <a:picLocks noChangeAspect="1" noChangeArrowheads="1"/>
          </p:cNvPicPr>
          <p:nvPr/>
        </p:nvPicPr>
        <p:blipFill>
          <a:blip r:embed="rId2" cstate="print"/>
          <a:srcRect/>
          <a:stretch>
            <a:fillRect/>
          </a:stretch>
        </p:blipFill>
        <p:spPr bwMode="auto">
          <a:xfrm>
            <a:off x="5867400" y="5000720"/>
            <a:ext cx="1447800" cy="1857280"/>
          </a:xfrm>
          <a:prstGeom prst="rect">
            <a:avLst/>
          </a:prstGeom>
          <a:noFill/>
        </p:spPr>
      </p:pic>
      <p:pic>
        <p:nvPicPr>
          <p:cNvPr id="58372" name="Picture 4" descr="https://encrypted-tbn2.gstatic.com/images?q=tbn:ANd9GcTf7p5C-Z0RJZnRuU7WIZDaVWimMbhMoDxuOSIslWZOjx9QFPNz"/>
          <p:cNvPicPr>
            <a:picLocks noChangeAspect="1" noChangeArrowheads="1"/>
          </p:cNvPicPr>
          <p:nvPr/>
        </p:nvPicPr>
        <p:blipFill>
          <a:blip r:embed="rId3" cstate="print"/>
          <a:srcRect/>
          <a:stretch>
            <a:fillRect/>
          </a:stretch>
        </p:blipFill>
        <p:spPr bwMode="auto">
          <a:xfrm>
            <a:off x="3276600" y="4953000"/>
            <a:ext cx="2133600" cy="159814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CAL</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b="1" dirty="0" smtClean="0">
                <a:latin typeface="Arial Narrow" pitchFamily="34" charset="0"/>
              </a:rPr>
              <a:t>Cal hidratada: </a:t>
            </a:r>
            <a:r>
              <a:rPr lang="pt-BR" sz="2400" dirty="0" smtClean="0">
                <a:latin typeface="Arial Narrow" pitchFamily="34" charset="0"/>
              </a:rPr>
              <a:t>é um produto manufaturado que sofreu em usina o processo de hidratação. É apresentada como um produto seco, na forma de um pó branco de elevada finura. É encontrada no mercado em sacos de 20 kg.</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A </a:t>
            </a:r>
            <a:r>
              <a:rPr lang="pt-BR" sz="2400" b="1" dirty="0" smtClean="0">
                <a:latin typeface="Arial Narrow" pitchFamily="34" charset="0"/>
              </a:rPr>
              <a:t>cal hidratada </a:t>
            </a:r>
            <a:r>
              <a:rPr lang="pt-BR" sz="2400" dirty="0" smtClean="0">
                <a:latin typeface="Arial Narrow" pitchFamily="34" charset="0"/>
              </a:rPr>
              <a:t>oferece sobre a cal virgem algumas vantagens, como: maior facilidade de manuseio, de transporte e de armazenamento.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pic>
        <p:nvPicPr>
          <p:cNvPr id="62468" name="Picture 4" descr="https://encrypted-tbn2.gstatic.com/images?q=tbn:ANd9GcShPfni_cmoOMqVuM5hsW20lcbyqdG6fCXVwikVrIt3Hu7e3LQG"/>
          <p:cNvPicPr>
            <a:picLocks noChangeAspect="1" noChangeArrowheads="1"/>
          </p:cNvPicPr>
          <p:nvPr/>
        </p:nvPicPr>
        <p:blipFill>
          <a:blip r:embed="rId2" cstate="print"/>
          <a:srcRect/>
          <a:stretch>
            <a:fillRect/>
          </a:stretch>
        </p:blipFill>
        <p:spPr bwMode="auto">
          <a:xfrm>
            <a:off x="6019800" y="3962400"/>
            <a:ext cx="1676400" cy="2438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APLICAÇÃO DA CAL</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A cal pode ser utilizada como único aglomerante em argamassa para assentamento de tijolos ou revestimento de alvenaria ou em misturas para a obtenção de blocos de solo/cal e cimentos alternativos.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A cal também é muito utilizada dissolvida em água para pinturas, na proporção de mais ou menos 1,3 gramas por litro de água. A esta solução chama-se nata de cal e sua utilização é conhecida como caiação. As tintas de cal, além do efeito estético, tem, também, efeito asséptico, devido a sua alta alcalinidade (PH alto).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GESSO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Dos aglomerantes utilizados na construção, o gesso é o menos utilizado no Brasil. No entanto, ele apresenta características e propriedades importantes, como: o </a:t>
            </a:r>
            <a:r>
              <a:rPr lang="pt-BR" sz="2400" b="1" dirty="0" smtClean="0">
                <a:latin typeface="Arial Narrow" pitchFamily="34" charset="0"/>
              </a:rPr>
              <a:t>endurecimento rápido </a:t>
            </a:r>
            <a:r>
              <a:rPr lang="pt-BR" sz="2400" dirty="0" smtClean="0">
                <a:latin typeface="Arial Narrow" pitchFamily="34" charset="0"/>
              </a:rPr>
              <a:t>(permite a produção de componentes sem tratamento de aceleração de endurecimento), a </a:t>
            </a:r>
            <a:r>
              <a:rPr lang="pt-BR" sz="2400" b="1" dirty="0" smtClean="0">
                <a:latin typeface="Arial Narrow" pitchFamily="34" charset="0"/>
              </a:rPr>
              <a:t>plasticidade</a:t>
            </a:r>
            <a:r>
              <a:rPr lang="pt-BR" sz="2400" dirty="0" smtClean="0">
                <a:latin typeface="Arial Narrow" pitchFamily="34" charset="0"/>
              </a:rPr>
              <a:t> da pasta fresca e a </a:t>
            </a:r>
            <a:r>
              <a:rPr lang="pt-BR" sz="2400" b="1" dirty="0" smtClean="0">
                <a:latin typeface="Arial Narrow" pitchFamily="34" charset="0"/>
              </a:rPr>
              <a:t>lisura</a:t>
            </a:r>
            <a:r>
              <a:rPr lang="pt-BR" sz="2400" dirty="0" smtClean="0">
                <a:latin typeface="Arial Narrow" pitchFamily="34" charset="0"/>
              </a:rPr>
              <a:t> da superfície endurecida.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É um aglomerante de pega rápida.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APLICAÇÕES DO GESSO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Devido a sua principal característica, o rápido endurecimento, o gesso presta-se à moldagem. Entre as suas principais aplicações destacam-se: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pt-BR" sz="2400" dirty="0" smtClean="0">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Material de revestimento (estuque);</a:t>
            </a: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Placas para rebaixamento de teto (forro);</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Painéis para divisórias;</a:t>
            </a: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Elementos de ornamentação, como: </a:t>
            </a:r>
            <a:r>
              <a:rPr lang="pt-BR" sz="2400" dirty="0" err="1" smtClean="0">
                <a:latin typeface="Arial Narrow" pitchFamily="34" charset="0"/>
              </a:rPr>
              <a:t>sancas</a:t>
            </a:r>
            <a:r>
              <a:rPr lang="pt-BR" sz="2400" dirty="0" smtClean="0">
                <a:latin typeface="Arial Narrow" pitchFamily="34" charset="0"/>
              </a:rPr>
              <a:t>, florões, etc.</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TIJOLO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Material poroso proveniente de argila (material de cerâmica vermelha).</a:t>
            </a:r>
            <a:r>
              <a:rPr kumimoji="0" lang="pt-BR" sz="2400" b="0" i="0" u="none" strike="noStrike" kern="1200" cap="none" spc="0" normalizeH="0" noProof="0" dirty="0" smtClean="0">
                <a:ln>
                  <a:noFill/>
                </a:ln>
                <a:solidFill>
                  <a:schemeClr val="tx1"/>
                </a:solidFill>
                <a:effectLst/>
                <a:uLnTx/>
                <a:uFillTx/>
                <a:latin typeface="Arial Narrow" pitchFamily="34" charset="0"/>
              </a:rPr>
              <a:t> É assim denominado porque o principal e frequentemente único componente é a </a:t>
            </a:r>
            <a:r>
              <a:rPr kumimoji="0" lang="pt-BR" sz="2400" b="0" i="0" u="none" strike="noStrike" kern="1200" cap="none" spc="0" normalizeH="0" noProof="0" dirty="0" err="1" smtClean="0">
                <a:ln>
                  <a:noFill/>
                </a:ln>
                <a:solidFill>
                  <a:schemeClr val="tx1"/>
                </a:solidFill>
                <a:effectLst/>
                <a:uLnTx/>
                <a:uFillTx/>
                <a:latin typeface="Arial Narrow" pitchFamily="34" charset="0"/>
              </a:rPr>
              <a:t>argi</a:t>
            </a:r>
            <a:r>
              <a:rPr lang="pt-BR" sz="2400" dirty="0" err="1" smtClean="0">
                <a:latin typeface="Arial Narrow" pitchFamily="34" charset="0"/>
              </a:rPr>
              <a:t>la</a:t>
            </a:r>
            <a:r>
              <a:rPr lang="pt-BR" sz="2400" dirty="0" smtClean="0">
                <a:latin typeface="Arial Narrow" pitchFamily="34" charset="0"/>
              </a:rPr>
              <a:t>, geralmente apresentando óxido de ferro. A identificação como cerâmica vermelha provém do fato de esta ser sua coloração mais comum, devido ao óxido de ferro.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O tijolo de boa</a:t>
            </a:r>
            <a:r>
              <a:rPr kumimoji="0" lang="pt-BR" sz="2400" b="0" i="0" u="none" strike="noStrike" kern="1200" cap="none" spc="0" normalizeH="0" noProof="0" dirty="0" smtClean="0">
                <a:ln>
                  <a:noFill/>
                </a:ln>
                <a:solidFill>
                  <a:schemeClr val="tx1"/>
                </a:solidFill>
                <a:effectLst/>
                <a:uLnTx/>
                <a:uFillTx/>
                <a:latin typeface="Arial Narrow" pitchFamily="34" charset="0"/>
              </a:rPr>
              <a:t> qualidade deve ser bem cozido, não ter manchas escuras, nem areia em excesso.</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TIJOLO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Vários são</a:t>
            </a:r>
            <a:r>
              <a:rPr kumimoji="0" lang="pt-BR" sz="2400" b="0" i="0" u="none" strike="noStrike" kern="1200" cap="none" spc="0" normalizeH="0" noProof="0" dirty="0" smtClean="0">
                <a:ln>
                  <a:noFill/>
                </a:ln>
                <a:solidFill>
                  <a:schemeClr val="tx1"/>
                </a:solidFill>
                <a:effectLst/>
                <a:uLnTx/>
                <a:uFillTx/>
                <a:latin typeface="Arial Narrow" pitchFamily="34" charset="0"/>
              </a:rPr>
              <a:t> os tipos de tijolos. Podemos classificá-los da seguinte maneira: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pt-BR" sz="2400" b="1" baseline="0" dirty="0" smtClean="0">
                <a:latin typeface="Arial Narrow" pitchFamily="34" charset="0"/>
              </a:rPr>
              <a:t>Tijolos</a:t>
            </a:r>
            <a:r>
              <a:rPr lang="pt-BR" sz="2400" b="1" dirty="0" smtClean="0">
                <a:latin typeface="Arial Narrow" pitchFamily="34" charset="0"/>
              </a:rPr>
              <a:t> comuns maciços:</a:t>
            </a:r>
            <a:r>
              <a:rPr lang="pt-BR" sz="2400" dirty="0" smtClean="0">
                <a:latin typeface="Arial Narrow" pitchFamily="34" charset="0"/>
              </a:rPr>
              <a:t> De forma </a:t>
            </a:r>
            <a:r>
              <a:rPr lang="pt-BR" sz="2400" dirty="0" err="1" smtClean="0">
                <a:latin typeface="Arial Narrow" pitchFamily="34" charset="0"/>
              </a:rPr>
              <a:t>paralelepipédica</a:t>
            </a:r>
            <a:r>
              <a:rPr lang="pt-BR" sz="2400" dirty="0" smtClean="0">
                <a:latin typeface="Arial Narrow" pitchFamily="34" charset="0"/>
              </a:rPr>
              <a:t>, de dimensões aproximadamente na proporção 4:2:1, e que se utilizam fundamentalmente para alvenarias.</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35" name="Picture 11"/>
          <p:cNvPicPr>
            <a:picLocks noChangeAspect="1" noChangeArrowheads="1"/>
          </p:cNvPicPr>
          <p:nvPr/>
        </p:nvPicPr>
        <p:blipFill>
          <a:blip r:embed="rId2" cstate="print"/>
          <a:srcRect l="22841" t="44792" r="55490" b="22917"/>
          <a:stretch>
            <a:fillRect/>
          </a:stretch>
        </p:blipFill>
        <p:spPr bwMode="auto">
          <a:xfrm>
            <a:off x="304800" y="4038600"/>
            <a:ext cx="2273710" cy="1905000"/>
          </a:xfrm>
          <a:prstGeom prst="rect">
            <a:avLst/>
          </a:prstGeom>
          <a:noFill/>
          <a:ln w="9525">
            <a:noFill/>
            <a:miter lim="800000"/>
            <a:headEnd/>
            <a:tailEnd/>
          </a:ln>
        </p:spPr>
      </p:pic>
      <p:pic>
        <p:nvPicPr>
          <p:cNvPr id="1039" name="Picture 15" descr="http://s3.amazonaws.com/magoo/ABAAAASOkAD-2.jpg"/>
          <p:cNvPicPr>
            <a:picLocks noChangeAspect="1" noChangeArrowheads="1"/>
          </p:cNvPicPr>
          <p:nvPr/>
        </p:nvPicPr>
        <p:blipFill>
          <a:blip r:embed="rId3" cstate="print"/>
          <a:srcRect/>
          <a:stretch>
            <a:fillRect/>
          </a:stretch>
        </p:blipFill>
        <p:spPr bwMode="auto">
          <a:xfrm>
            <a:off x="2849841" y="4191000"/>
            <a:ext cx="3093759" cy="1695451"/>
          </a:xfrm>
          <a:prstGeom prst="rect">
            <a:avLst/>
          </a:prstGeom>
          <a:noFill/>
        </p:spPr>
      </p:pic>
      <p:sp>
        <p:nvSpPr>
          <p:cNvPr id="1041" name="AutoShape 17" descr="data:image/jpeg;base64,/9j/4AAQSkZJRgABAQAAAQABAAD/2wCEAAkGBxQTEhUUEhQWFRUXGBgXGBgYGBwZGhgaGBcYGBgcHBgdICggGRonHhUcITEhJSkrLi4uHB80ODMsNygtLisBCgoKDg0OGxAQGywkHyQsLCwsLCwsLCwsLCwsLCwsLCwsLCwsLCwsLCwsLCwsLCwsLCwsLCwsLCwsLCwsLCwsLP/AABEIAKAA9QMBIgACEQEDEQH/xAAcAAACAwEBAQEAAAAAAAAAAAAEBQIDBgEHAAj/xABDEAABAgMEBwYDBQYGAgMAAAABAhEAAyEEEjFBBSJRYXGBkQYTMqGxwULR8BQjcuHxBzNSYoKSFSSissLSQ8Njk6P/xAAZAQADAQEBAAAAAAAAAAAAAAABAgMEAAX/xAAoEQACAgEDAwQCAwEAAAAAAAAAAQIRAxIhMSJBUQQTMoFCYVJxkRT/2gAMAwEAAhEDEQA/AOTpLBElLOzLqGIQdbHFRUq6Q9f6YvmJql7Okrd1assEE/zBTji0BIl3lhSkTCCxCkFRZKaIDPgXfbUvFOkbcJEtUy9MCsAksEnmpDne2yPLbbexuhDTEUdsbeFLTZpaChjUXlMKCjEt0GyJ6HsANGoIR6Kkkm+9TQOPh9o3+hJISK7Kcv1jXjjboEnpiN9FWG6KVLMx35D66Q6sqGyBSGqMQxL7m/01OMCSJeqQcGZTYsd/PzzhlY0VpQ6p3ZsGNBtc9I2pUjBN27LnqNbWLs2C6UJ/iwxLBk4Qt01psWaYk/YBPKg5mJDqcEimoaOHxGOEO5Ut6EAviCHIoKgHdmduEdDMkMSlRo5OqWoC1VEDIQslZ0JJPdWZJf7S5SBrSFylfzSwEjbXvAegj6X+0azrZpgSo+I92SMfhDnLMktvjTrLHWKikAawOsADLug/ClzWAp9nQRroRMQSllFrt5S21lmqgA2HCsJpl5K6sL/F/wCie09sJKkatqUHFR3F5s8WfGFVm7SFYmiVaCTdobgQzneKxn9LWJImra74lBhsc4BorsFsMlMxCAkiYAFPsBcNWkZZZ7TRrj6aK3RdP0vaFE/fKpi132EB2i2zli6qbNKcxfLHiAWMVrWKkp6E+7xUqYNixyB94z659jcoY/BRagtQYkqAoL1abNsRRMWkAJKgBgASANrDKGNjsipj92lRANSxAfY5o+54FmyiN+WMP7k63RyjjvYqAIreAcVop65OzHq0HItSFqCUlIOZJugBvxKCtnhBBgVcsgVDcY4xZjC+95R0sLfDDpemwg3Zc9Yf4bwKRkyiCgA/0wzs/bKZZ2SJktWzBXqAfMxl12dJxSOgihWjEHJoZTxPkSWGf6Z6Ij9oC1BJnp7wA0KV3SM6gPDRH7QZMxAAaSASWSkLCthwp9Vjyj/D0Nn1iB0fz5kU2OyusOnj8k3g/R7lJ7YWZQSqWsd4KffEpo2XGHMjT0sy3lzO+UTUJKXTtZ2DDCPz1Mt08f8AjQQMKh8KOWDtFU7S6wB9yXAq5vc3ADcIdKX4tGeWKK5TP0zM0ogXC7hWwXi/Kgi+db0oIC9Uk6oxKvljH5jsvaVSQzTUbAhbDmlq9RBVn7aWmXRKlgDCpccy7Q95EL/zp9z9IW9AWO7v3SWLBnIBBNNkVLQXRdDAklQbJjg1HvNyePEbJ23tKrk1V28+rfAKiBR7xZgah4eWL9oplzTNmSqqDKN8kNQBk0Tlt27Ym8u+6O9iSWx6pKo/p+f1jHLwLjFTmg4lq9IxWiP2jyWXfWokl0lbJSCcEuMusaCw9rJa5KVi7MWSxTKLgY1dTUpDLLDyTljmnwG2mQktfxG4e5jkDW3TxlXb8uUCoP8AvXphkgx9Abj5GWquDwqXp1YQApCnJ1ilQYDcCloX6f0iu0TAGUmWigvM6nqcAB+TbYu76m3eIqtCKj62ROMafBpcRhogEnCNloxZpsI6RmNCynxGUbHR0ilMd+HHhSNOKNEMrHlgmauw1rsLD66QbZpYe8PhxG98sWL0o5ML7LQbKUfZSn1shhZ1BLG9wJy48tgasajFIJZzVRornlQjAP8AzbI6iYxpRZxdwFB662Jc5COd46gLooWKWcuyahOAYNiTiaQZLsUxTOQnMZrGDB8AKVbzhWKAXrtEkAjWVLIABJu+FAyAzNHiwaOWSFS9UMzrqsVJJGSSRhSGibPKkgKOLhiXUonlid8B2rtNISCAozFs9xAvKweuQG8loRySCk2eCWrTxXMXfQEkqObsXObe0TNpKqhIPP8AKLtIaKR3iwSl7yjjg5JalM4pTZABqkefvHlze+yPbhppUQXPP8J6iKzOOaFNurF8yWXy6j5xMSlM90tAUv0Nt5NZodC1SZDXijux/LdZmDk44mh6Qo7tAJvJOYLHed9Y0mh7OtUiQ14o7vbdAU5YPiwzxhRPkNecJYOaKVtOVHj0JJOKMMH1MT6elju0s/jLvUYbsIRqW2BjRadQnuw6aXhiQRgd8IBZ0ZBuFIx5JKMqNsLaOpmKj5M8jFjWOdwMApXX5xWZBGCj0B+UT1RY3UiZtKsboaOptic0kRT3SmxQc2II9CYpmWdeQTyPzh0oM7VJB8u0IOZHKLQUHBYHFxCkXviSeTGIKWlsxxEOooDmx19jv0BQocQfWBbVoYAOZY4s0KlTBmR1j7vCBqkjgYbT4dA1J8omdFJd030nakwOuwLSbwmKfe79Xi+VpSaKCaeBA+UTHaSaCxRLVxDekPFS8iS0c0CLTMZrzjF2D9Wfzjsm0TLwvGmBJF6nRzBVo04hdFSQnelXsR7xGz2uz/EpY4gH0jqf9huFc0GK7XLRRK5rOW1lAgPR2Icx9FKjZzhOTzj6F9tfxFqP8l/gzKgxcHLMNEbXVQp0iwEnLziNtSxSd23fBXIrNHoOWD9esa+yy7tcw7VxY+fLrGQ0PaEISCskNliTyjY6Lmd6HY1JLFnLOzt8+caoNGLNYfJZTAC+Wyq74F8E8a51htZNGlTXyAMwnE8VH64QCjTspLplgzCCaIZi3xFWDdTEpk60TKLWJODol1UkM+sohzyCeMO5eDNpfceTp0mzpF4pQDQA4qO4Yk8IWK0/MmKKbPJL/wAUzV2fANbPO7zgWRopMskgfeHF3UpqNmThXWOMErAKkpL4AgqqAm8jV7tDeI7d8JTfIySAZ8lU4Az5ylpYumXS7TEgUTnVRNMhEV2BCCEkBDMqgvGkwXUkMwUTnV4YWld1Kgzq+KWaXjcF0JlpxDARXM1UqoVSkklQpLSF3xRsQAX24QVFLgNnnvaEq+0TQxOsXvAPz3wp7s/Q+UOu0Mj7+YUKQ18+Ek+ZFYUFIJZx/cfePNnDqZ6mOXSgOYhzXLp1iHdpoAkEwX3VDeHQvR6RG6RgC3KJuDRTUmbPs/KUqzyLoJYKvBStXEgUGzgYTWuUUqVqoUNYm7SgPAPDXQsoCTKLOGVevGh1lNqh8McIT2q06ymQhQdR5Od0ej+KMUfkxf2gDS/BdN4VHA5PGdUcSz8o0mmJRKPCkOQaFxgdwrCK4MPyjJkVy2NmOqB0VoxFNhj5aWyi9Eh1DMxbMkljqvtxpE9Db4G1UL79TTDbHFTK09oPmWZn1gRsDhvKA58lIDlm/EPeG9sHuFS5ozaBlqG0dYJUkEE/LhFCpYg6aDqAp6yKXHgRVoH8IhjNl0pSB1JOJaKRaFlbF8ybuaB5s4vDJUsH6EUd0H8IPGLxkjPkhJrYAKjEhKUcAekMO7bIfXCO3RjR+HvB1k1hb5YB3CtkfQ0SltnlHYX3B/Y/YYdLzBmOgi1FvmTSKgXcSAMOMaBSSCxrvZ4BtJdTfTwNVjUNdC2NzTmTG4sFlQUsolbgUUdUPncGLb4y+hyAlPEcaRpbG9Bg+RyYsfpofHGKIZW2OEEOEhN5gXTgMaJYZcVQ0l2gNdSHTVk5FWwhNNuJhEGJBPhuthvLjWLOOGcErtSXCFzACfhCrymIAonItRmMXtGXSM5iwoMS6QQ213DgoSw1sKnOICcEkINAS6pdEi9qMUpQCSAzxnV9ppLquAzbhKVYJSkjIlZSARsAiNk7QK73u2ly7viqVzWulVEgd2DT4iYVziUWKXc00y0KCCASlgbi2CQdRypV6rCvSKp04OTKAvgruskrKjR1BZYDjvjFTe1qZipSEImqE4zEAzJgTduulxLli6cQzmNrOckhZZagq6oqa6Lo2b4ClZzjp5Mb2jP+ZmJ1y6viatBi0JTPrnDrtSv/ADKwi7kaAvhv9YRDeRGGb6mbsfxRBa8SBzYcoo7x9x4fnFjgGvpHUyHGUIU2NloSUn7LIUAgNfJWqri/MGGVTtGEIbatKlrdSHBVzq4zeG2g5INnlqvISAV1u3leJY3AY7dkBT7aEqUm+7E5M/8AqjY/ijNHaTFltQBLcXMRUUNeUKu+BopWG/Ou6HWlZoMqhS7pOwxjNMTVJmUJDh6M2JidWy6arcdymzIHQ/nBJlAvkKMWU3GkZIWxX8Z6QRJmGhcVBPgGRI27oMYsMkn3NOUEPdNwtiSpIfKhTl7xBNqN5V2Yy6U7xNcWxhBLtp/iQOSv+0VW7T0xA8V8GhF9THkYqkRaGltIUVEuS1fCeFYS2iUHw9IPsts7yXfVQqUwY7OO+BrViQ2b5RnnyXhsUqlC6C5J2XaYnN4EWlj+sXJzYeWERKPpomthwWaPp/yikJaDVIb6MVJB84rFiSKwl3joQNnQRKWndE1IG8dPSOFsil9nnH0d5/XKOwKGNWJisQR9bhAU+YlwdxdhjhhEpr5kfrA04kNVw+zhA1C0NpHajuhdRLd3YqUzUGzA1go9pZ5S6jcF66BLCdhJdShTDfGVm4jiv0T8oZWpX3aR/wDKf9kz5GG1MXTGro9AslqUyS5dm83xOJjK6W0rOTNnIRNWmWQuYUg3XPesSSKkkHbD2y2gMl8AmuFfXCM/pjR8yZNmKRduqlrTeK0pAUqYCBUg4DFmhpyuiUI0mLtMECfaXYG+o8r5BPB4cWOe9tG0pl03EBPvCbTWj+9tFovTZUsEEErUR8ZLsAXTv2w1sUqWLTJX3qb/AHclAQEqJLLcF2ZjgIkn0IeXLFWi5zmyl8LTMHDWlf8AaPYO8FxQL3Sk32oPAHpjhHk1hTZR3TLtEwi0KukIRLHeHuXCgVKNwMnCp1t0eld7quEn+0l6b8dkWhKic42xL2lCvtKmBY3d+QeEigt6MG6w207M+9diCQHdLGmGcL7oJpTkatWM0vkzRD4oqUtRaJJURSvSOKk/zM3U1MQKwBthUhjWdnmMhDrCCFTKXXOKhi4yOEL9IWplKAmAgEsCkuc/4oO0EkLs6XU1VUbYojF8OUKdIFlrZTgKOWNBGx/FEIrqYLbp4Msi8KlOWznGI7SWgImJvZp9zGztE0lBBIbFvoxhO1yElaLyinVOT58YSD6tw5V0bAU63JSElibwcf3Ee0M7HMeUg/yrP+p/eEM6WgpRrswI8JrrE+8ObEkd2gAuLprhR4q3SBiT1P8AoE0faitRcAapNOER0kdUcYho5ACiygrVORHrEtIeHBqwXyTjF7fZodBH/LlsbxYU3bY+tFAd2OG6KNCzQJRfaYLmqDMTjwjM2a+GATUhqAeUClBxb0g+YgfxAcxA6+XUQEEEXwjiUs9Ppj8osTmKdYrDV4j0MUQjOKR6RECuLc4uSB9ERxCdpHnBFPpRpn5x9ExKfMc3zjkChrG4JeqTgzgPnHLcksMWy8omsjZFdqFHxx9vnE0N4KbSrWQzBioUHDGGMq3zACErUhlhOqopcd0tbFt48hC63I1k5ElVNlIbSJKCHKwnWrqk1MuewoK0D8EtsgiPY1EhCmSxyJ+L2EZTtFSat8e4mg//AGJ21jS2RSQE8HqBX/WPQQl0xZUd4vvJgl/dzBdKFK1SpBJZLhsmfOA3uLFdLEXaSs2Y2ctXW8k+8MkJItVmXRmkhs3C8h9M42xVpCSjvpgmLKBhRF53ummskinruh/LsqO9kzS9+XPSgPUFlrmBJLvUp8VfD1VJaUh5RMxZB4N1tV/6Y9KQAA5uu2JJjCSLHIBCftJJFpKi8k+LU1PFu8W/CkegTi4oS7Yav0ekPtQj3bFek/E+V0ChphjmYXTQCaXt7kQfpIi9UHANTHdiw4wuCa1Af8OMTluykeD4yhFWeHCoi0pNdUD+mPivb6fnHJhof6BsiTKSSVg3lYCniVnXKBbbIAVM8T3jiHOAxpDTQCgbOlyrxqoNx2sdsBaUlqC13bzO4dJJwfFo0v4ojH5MVWySO7c3ssmHVo857bDXl8D6x6PalnuzicKNTHhHnnbEArReJHiaj5iExvrR2VXBmen+FHA+ph5o4/do/CfWFM5KbiKlqtTfxhxo8Du0NgyuOMUyvY708et/0A6K8Z4GDLenViiwhAXqqUSxxSAP9xgq3DV+vnBb5ExR3X2Gdn/3Zbad0FrmVx84B0GPu/6vaDZpOTRCt2aGDrnNUPA6lqVjhj9UgqaDkecVFR2w1HWCzJlTjFaZhuqO9LZZLi6aknfxgVQof6cuMPFCSZJCQf1MTv8AHziEsceH0Y4Rz5QaAXoWfp45ECB9CPo6gjxS9/KK7QBtcsfQRamZXh9bYpmlzhlEKHK7dMHeAgjxq8wflBshX3Z/Ek//AJWge8F2WQFAFesUg3fEGfHwqGzZGg0XLlNrSVqcOdYHaRRSH+I1fMx21AdltisxIQSCxS4LhgxIzSc4QdqpN2bNBykTvJMgxv7GAAgoBBJWGq4CiRVjRhSBrfoGzTZk42malCl3glN5SCELRLCgXSzkoPlvhPysCdRPMu0sy7NXSt290RKPvDezaa++kC5+8my7Q5Ph+8KClmr+8NfKNJaewqLVOmTFTUlFy6DLnJdqDWeWptVIrA03sFMROkrTeWJSkJATcXqiaFOvXSQWGST7QV2GbTT+jGqltOXutR9R8o9BmhL1uOXIcK2sX6QotnYmehS1KWgvO7zBYYPhVNccYfrtd6gcEULTGa6zOCKR1ppIVXqYHbkZkVIyOq/0YFny6CqvoQXpQl0kjEO5D+Y9YEvBqIH9v08K+R1wCqQD8XnXhHJqbwYFoJWgB2fGobCgiM6WaF1eXygXQRxoFbSgCKXlZ51rXjFVuXeWop7w1yus2XwxzRsp5V5gdZQBJ3CmPGK7ZMIJASoYYGgLDrFtWyES3A9Iyz3ZLKydxvjzbtmKyz+P/jHotvUsyy9BTOhqIwXbFKXl3yoeLAPs2kR2N9aFyq8bM3P/AHcv+r1EabRNk/ysua+K1IbkVO78mhFMEq4hzMI1mYJByd6w80daR9nRLSNS+pYJ8T3SmrUblFcr6RfTJ+59CzRyfvORg22eE8PcQNYiL9AXrnu4QRpBwgw8u5PGkpLfuwrQY+6P4vaC1Jp+sCaFmfdH8UF1x64xFdzTIgZb5jOlYEnym+eyCyp90DTxDoUpmgNj0EDrQ4PAbNsXTaH9IoQKnYw6uIZCM5db9BH29m5CLEgR8nDluggIFOx+kfRbd2V5R9HBNBNQP5jwECrFRTb7RCfaGdy23ZFBnayS/ThtiCixm6NJZMG3cY0fZacoKUkFnALZULFwC712RlLHOcRrezqx36QSGYguKNjywieljajTyZgvpDAedcxk2G2K7doxK2BLKFHSSkk70uRX2hhLki84qklNRgyruB258o6mzEkksC5Lct1W5RPcVNWZ2XoWWpLqN4NQqKVb6BgXpF8zRSksy1NSlQxJ6MzQ7EolIzyxFabCBwiCpbEZcXTSuYpCNsomKZCJyX7qcQNgUB/uBin7ASkaqkMC5MtN04fEk7tkP5kk5OccgunJj5RSiyiqjdHB0145QNTOtGStzXQ1ccKANxzgLvGwPnD7tNJuFIAvG4C5F41dtYZU2ZwlINCWHLdFDk7RUFjMA8SYguXWo+uESmcSTFM+eQc6bukcgj3Q6EGTrJSddQrvannA1pl1IQNWjNllnE9BqKpThnvHEHYM8sWim0qIWdXZhhyir7CR5YHb5au7N7AAHEbQPePPO2//AIv6/wDjHomkl/dK5Z1xGUYXtHZkzFICiQ17De3yhoNKSYJxcotIys793L4q9RDfRZ1EcFepjh0fLYJ1iz+fKJhF0hIBAAPnX3ik5qUaQcGGUJ2/BVY/GOcFaWH3Z4iPlSgmoS3OKbcs3S52Q/uJk16aUd2/IVoQsj+r2hiQa/KE+hV6rb39IbuPp4WK5HZQoE7en5xUs4/lFpPrsEDEVqeTw9AsrmY/mYqzYkvs5iLptTSKCXUz1A+UchZHR5R9db9YlgaiIJVsgikgrdH0cfaPOOxwaNjZOxc6bLE0WlASoOkpe6AzuaPXiGpQwLO7FzgHTaATiQRQ+Z9I97tGjBklKQS5ASKk0fZgGwzxhYjQCFoCklUuhN41euKk0xxyhoNtu1sec9XNnkUrRypdJssj+dG3h4SOh3w/7P3e9lGWb2smlQWJ2H2JjdyuzEwuDMltuBJruYN1MSsXYiUJiJt8gpILJTdcpL1cnMQXCI8cmRBsyzBy4NDh6nlHZtkdnYbDuaHC5bAhnDflFK8WUKAAvvLvTgHjPLBsWWUXokviM6bhz5xWmzgDPH8L7Tshp3aaXSxx4tHwkxF4X4HWUUrs94lQbAUIcPR6gxKSCHSpLtzGeRrB10A0/XDyjs1IOIrw4+0Lo7obWYntYSVJIwCACx3qxBqDSMxTMjgSQcOMa/tdLdSHISe7wIfFSsDWlMN0ZG0qbPy3FvaFl+zRj3iQn1OAx2cMIFUku46NEFTFAVBx27oFM18/MmGjGwvY2PZVCjJVeYfeKA/tQfV4qtkrWNKULgtBHYeU9lmHBpyhSh8EtuPi2xTpCUSsu54dfSGmqoWD3Yn0qR3ShdDlq8xGG0uSFULZRvNJyh3KzQMB6iMBpg62IxPtDRjZSLpgM5ePD3eIPhw+cdVMTWvkTsiHeA4V8sooobFdW4XdqecC24aquXqIvExR8KFHzHkIHtt66XSANr1x2PAUHYsprSXaITTl8oYrpnjC/Q6wEknDHyEWTrUnFiOg9Xi0YmOWSK5CVKzBHlA61PnFdntRXSWkqOwOo9EiCFaItJwklPG6PIl4bS2TeeKKL42xQsm9QE8vlDJPZ+0E6y0gcTToIsV2Vxecon8DDzJJ8oZQJy9QmK1K3RxCgMcNkM1dmZwOrNB2veT5VgeZoO0DIK4EGO0HL1CB1KB2R9Hxss9Jbulf2mOwNDG96J+s7RZErIKno4YKIBfaAWPOLVgHH9YkYrnTEpAfaAKE1ywgkCpUkA3qEgMWGIqw84HmW4oa8CbxIAGL/pBiHHiIJOwMM8nMU/ZxecnW21wBzyOMTnFvhnBKZgPpzjMzu2ctCloXLUFyyQReQeeLgbyI0SZJd3MUWmwJmEd6hMwJN4XwFXVZXXFIL1PjYeDin1KzJ2XtimdMSiWhOstIVdUVnWUAXYUptjWIkrGZoavgXaoxbOC5SQAwAA3UESfOOjFrl2HJKMn0qgFCXAcXTuw6co7KQ4BB54U4QWtLjZvzipcjMVwgPHEXUzM9rpLFJKVK1GoaCprjvjAW8pegTxK64fXSNR+0DRdomqQlEtcxkuGAIBJL622npGIPZC1nFF1/4i3tCew2yyzqKoGmzE1dSeRgKdaEnBT8obI7Azj45iBuCVKbmWaC5PYFILqmLPAAD3iq9OTfqzRfszlhdkmqBdp5DUzRJ374t0zZ3mq5O2GAeHvYPRYs8iYhDsqbeYl2dEtNOkR03Y/vSyNmbZCM+eFFsGXU7MDp1N2zzVAB0pfoRk0Y2RoKday6AkNU3yUhi2G2PVJ9iIZ7o4Y4tuiH2WK+mx2rZP1Gdwl0+DzyV2DX8c+WnbdRe8yR6QbK7DSAXXNmLI2AAdGDdY2os8dVZ41e2jK/U5H3Mujs1ZhUy1LP86qdKwZL0bIT4bPKptD+sO/s2eQimYqWKFaH/EPnB0JCPJkl3YntOipUxnkSuSW67cI5I0QhHhloTwSPVofJk5iobEVHURS1SINIRyYuXZSTUnCIJsNIdzJYA5QPIlvg8dQLF32ERL7CIJWGVt2xJCg8dQG2CjR+6O/4cNkNJQBq24+0W9yINHWxL/hoj6HQsxxBbk8dg6Tvs//Z"/>
          <p:cNvSpPr>
            <a:spLocks noChangeAspect="1" noChangeArrowheads="1"/>
          </p:cNvSpPr>
          <p:nvPr/>
        </p:nvSpPr>
        <p:spPr bwMode="auto">
          <a:xfrm>
            <a:off x="155575" y="-914400"/>
            <a:ext cx="2924175" cy="19050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43" name="Picture 19" descr="http://www.coloradoms.com.br/imagem.php?imagem=uploads/1339466842.jpg&amp;altura=200&amp;largura=310&amp;interlacado=0"/>
          <p:cNvPicPr>
            <a:picLocks noChangeAspect="1" noChangeArrowheads="1"/>
          </p:cNvPicPr>
          <p:nvPr/>
        </p:nvPicPr>
        <p:blipFill>
          <a:blip r:embed="rId4" cstate="print"/>
          <a:srcRect/>
          <a:stretch>
            <a:fillRect/>
          </a:stretch>
        </p:blipFill>
        <p:spPr bwMode="auto">
          <a:xfrm>
            <a:off x="5915025" y="3886200"/>
            <a:ext cx="2924175" cy="1905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TIJOLO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685800" y="1524000"/>
            <a:ext cx="77724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a:t>
            </a:r>
            <a:r>
              <a:rPr lang="pt-BR" sz="2400" baseline="0" dirty="0" smtClean="0">
                <a:latin typeface="Arial Narrow" pitchFamily="34" charset="0"/>
              </a:rPr>
              <a:t>Tijolos</a:t>
            </a:r>
            <a:r>
              <a:rPr lang="pt-BR" sz="2400" dirty="0" smtClean="0">
                <a:latin typeface="Arial Narrow" pitchFamily="34" charset="0"/>
              </a:rPr>
              <a:t> comuns furados: De forma e dimensões semelhantes aos maciços e com aplicação semelhantes.</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56326" name="Picture 6" descr="http://www.ceramicafelisbino.com.br/midias/produto=a59ae116b3ab36ace7167b7458511f66.jpg"/>
          <p:cNvPicPr>
            <a:picLocks noChangeAspect="1" noChangeArrowheads="1"/>
          </p:cNvPicPr>
          <p:nvPr/>
        </p:nvPicPr>
        <p:blipFill>
          <a:blip r:embed="rId2" cstate="print"/>
          <a:srcRect/>
          <a:stretch>
            <a:fillRect/>
          </a:stretch>
        </p:blipFill>
        <p:spPr bwMode="auto">
          <a:xfrm>
            <a:off x="838201" y="3657600"/>
            <a:ext cx="2726988" cy="2238375"/>
          </a:xfrm>
          <a:prstGeom prst="rect">
            <a:avLst/>
          </a:prstGeom>
          <a:noFill/>
        </p:spPr>
      </p:pic>
      <p:pic>
        <p:nvPicPr>
          <p:cNvPr id="56328" name="Picture 8" descr="https://encrypted-tbn3.gstatic.com/images?q=tbn:ANd9GcTnI-4NZ5taIXEfW3uVGg3wCLlQjw5OOTE5z8gpYD6KegduEokrGw"/>
          <p:cNvPicPr>
            <a:picLocks noChangeAspect="1" noChangeArrowheads="1"/>
          </p:cNvPicPr>
          <p:nvPr/>
        </p:nvPicPr>
        <p:blipFill>
          <a:blip r:embed="rId3" cstate="print"/>
          <a:srcRect/>
          <a:stretch>
            <a:fillRect/>
          </a:stretch>
        </p:blipFill>
        <p:spPr bwMode="auto">
          <a:xfrm>
            <a:off x="3886199" y="3048000"/>
            <a:ext cx="4721087" cy="2895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ALVENARIA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2" name="Rectangle 3"/>
          <p:cNvSpPr txBox="1">
            <a:spLocks noChangeArrowheads="1"/>
          </p:cNvSpPr>
          <p:nvPr/>
        </p:nvSpPr>
        <p:spPr>
          <a:xfrm>
            <a:off x="609600" y="1981200"/>
            <a:ext cx="7848600" cy="1981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É toda obra constituída de pedras naturais, tijolos ou blocos de concreto, ligados ou não por meio de argamassa devendo oferecer condições de resistência,  durabilidade e impermeabilidade.   </a:t>
            </a:r>
          </a:p>
        </p:txBody>
      </p:sp>
      <p:pic>
        <p:nvPicPr>
          <p:cNvPr id="23" name="Picture 6"/>
          <p:cNvPicPr>
            <a:picLocks noChangeAspect="1" noChangeArrowheads="1"/>
          </p:cNvPicPr>
          <p:nvPr/>
        </p:nvPicPr>
        <p:blipFill>
          <a:blip r:embed="rId2" cstate="print"/>
          <a:srcRect/>
          <a:stretch>
            <a:fillRect/>
          </a:stretch>
        </p:blipFill>
        <p:spPr>
          <a:xfrm>
            <a:off x="3200400" y="3429000"/>
            <a:ext cx="3776662" cy="296618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ALVENARIA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1" name="Rectangle 3"/>
          <p:cNvSpPr txBox="1">
            <a:spLocks noChangeArrowheads="1"/>
          </p:cNvSpPr>
          <p:nvPr/>
        </p:nvSpPr>
        <p:spPr>
          <a:xfrm>
            <a:off x="0" y="1219200"/>
            <a:ext cx="9144000" cy="5638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effectLst/>
                <a:uLnTx/>
                <a:uFillTx/>
                <a:latin typeface="+mn-lt"/>
                <a:ea typeface="+mn-ea"/>
                <a:cs typeface="+mn-cs"/>
              </a:rPr>
              <a:t>	Espessuras das paredes: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1" u="none" strike="noStrike" kern="1200" cap="none" spc="0" normalizeH="0" baseline="0" noProof="0" dirty="0" smtClean="0">
                <a:ln>
                  <a:noFill/>
                </a:ln>
                <a:solidFill>
                  <a:schemeClr val="tx1"/>
                </a:solidFill>
                <a:effectLst/>
                <a:uLnTx/>
                <a:uFillTx/>
                <a:latin typeface="+mn-lt"/>
                <a:ea typeface="+mn-ea"/>
                <a:cs typeface="+mn-cs"/>
              </a:rPr>
              <a:t>	1/2 tijolo</a:t>
            </a:r>
            <a:r>
              <a:rPr kumimoji="0" lang="pt-BR" sz="3200" b="1" i="0" u="none" strike="noStrike" kern="1200" cap="none" spc="0" normalizeH="0" baseline="0" noProof="0" dirty="0" smtClean="0">
                <a:ln>
                  <a:noFill/>
                </a:ln>
                <a:solidFill>
                  <a:schemeClr val="tx1"/>
                </a:solidFill>
                <a:effectLst/>
                <a:uLnTx/>
                <a:uFillTx/>
                <a:latin typeface="+mn-lt"/>
                <a:ea typeface="+mn-ea"/>
                <a:cs typeface="+mn-cs"/>
              </a:rPr>
              <a:t> = 10,5cm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1" u="none" strike="noStrike" kern="1200" cap="none" spc="0" normalizeH="0" baseline="0" noProof="0" dirty="0" smtClean="0">
                <a:ln>
                  <a:noFill/>
                </a:ln>
                <a:solidFill>
                  <a:schemeClr val="tx1"/>
                </a:solidFill>
                <a:effectLst/>
                <a:uLnTx/>
                <a:uFillTx/>
                <a:latin typeface="+mn-lt"/>
                <a:ea typeface="+mn-ea"/>
                <a:cs typeface="+mn-cs"/>
              </a:rPr>
              <a:t>	1 tijolo</a:t>
            </a:r>
            <a:r>
              <a:rPr kumimoji="0" lang="pt-BR" sz="3200" b="1" i="0" u="none" strike="noStrike" kern="1200" cap="none" spc="0" normalizeH="0" baseline="0" noProof="0" dirty="0" smtClean="0">
                <a:ln>
                  <a:noFill/>
                </a:ln>
                <a:solidFill>
                  <a:schemeClr val="tx1"/>
                </a:solidFill>
                <a:effectLst/>
                <a:uLnTx/>
                <a:uFillTx/>
                <a:latin typeface="+mn-lt"/>
                <a:ea typeface="+mn-ea"/>
                <a:cs typeface="+mn-cs"/>
              </a:rPr>
              <a:t>  = 22,5cm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1" u="none" strike="noStrike" kern="1200" cap="none" spc="0" normalizeH="0" baseline="0" noProof="0" dirty="0" smtClean="0">
                <a:ln>
                  <a:noFill/>
                </a:ln>
                <a:solidFill>
                  <a:schemeClr val="tx1"/>
                </a:solidFill>
                <a:effectLst/>
                <a:uLnTx/>
                <a:uFillTx/>
                <a:latin typeface="+mn-lt"/>
                <a:ea typeface="+mn-ea"/>
                <a:cs typeface="+mn-cs"/>
              </a:rPr>
              <a:t>	1 e 1/2 tijolo </a:t>
            </a:r>
            <a:r>
              <a:rPr kumimoji="0" lang="pt-BR" sz="3200" b="1" i="0" u="none" strike="noStrike" kern="1200" cap="none" spc="0" normalizeH="0" baseline="0" noProof="0" dirty="0" smtClean="0">
                <a:ln>
                  <a:noFill/>
                </a:ln>
                <a:solidFill>
                  <a:schemeClr val="tx1"/>
                </a:solidFill>
                <a:effectLst/>
                <a:uLnTx/>
                <a:uFillTx/>
                <a:latin typeface="+mn-lt"/>
                <a:ea typeface="+mn-ea"/>
                <a:cs typeface="+mn-cs"/>
              </a:rPr>
              <a:t>= 22,5 + 10,5 + 1 = 34cm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1" u="none" strike="noStrike" kern="1200" cap="none" spc="0" normalizeH="0" baseline="0" noProof="0" dirty="0" smtClean="0">
                <a:ln>
                  <a:noFill/>
                </a:ln>
                <a:solidFill>
                  <a:schemeClr val="tx1"/>
                </a:solidFill>
                <a:effectLst/>
                <a:uLnTx/>
                <a:uFillTx/>
                <a:latin typeface="+mn-lt"/>
                <a:ea typeface="+mn-ea"/>
                <a:cs typeface="+mn-cs"/>
              </a:rPr>
              <a:t>	espelho (cutelo)</a:t>
            </a:r>
            <a:r>
              <a:rPr kumimoji="0" lang="pt-BR" sz="3200" b="1" i="0" u="none" strike="noStrike" kern="1200" cap="none" spc="0" normalizeH="0" baseline="0" noProof="0" dirty="0" smtClean="0">
                <a:ln>
                  <a:noFill/>
                </a:ln>
                <a:solidFill>
                  <a:schemeClr val="tx1"/>
                </a:solidFill>
                <a:effectLst/>
                <a:uLnTx/>
                <a:uFillTx/>
                <a:latin typeface="+mn-lt"/>
                <a:ea typeface="+mn-ea"/>
                <a:cs typeface="+mn-cs"/>
              </a:rPr>
              <a:t> = 5cm</a:t>
            </a:r>
            <a:r>
              <a:rPr kumimoji="0" lang="pt-BR" sz="3200" b="1" i="0" u="none" strike="noStrike" kern="1200" cap="none" spc="0" normalizeH="0" baseline="0" noProof="0" dirty="0" smtClean="0">
                <a:ln>
                  <a:noFill/>
                </a:ln>
                <a:solidFill>
                  <a:schemeClr val="tx2"/>
                </a:solidFill>
                <a:effectLst/>
                <a:uLnTx/>
                <a:uFillTx/>
                <a:latin typeface="+mn-lt"/>
                <a:ea typeface="+mn-ea"/>
                <a:cs typeface="+mn-cs"/>
              </a:rPr>
              <a:t>   </a:t>
            </a:r>
          </a:p>
        </p:txBody>
      </p:sp>
      <p:pic>
        <p:nvPicPr>
          <p:cNvPr id="24" name="Picture 6"/>
          <p:cNvPicPr>
            <a:picLocks noChangeAspect="1" noChangeArrowheads="1"/>
          </p:cNvPicPr>
          <p:nvPr/>
        </p:nvPicPr>
        <p:blipFill>
          <a:blip r:embed="rId2" cstate="print"/>
          <a:srcRect/>
          <a:stretch>
            <a:fillRect/>
          </a:stretch>
        </p:blipFill>
        <p:spPr bwMode="auto">
          <a:xfrm>
            <a:off x="4724400" y="4267199"/>
            <a:ext cx="3657600" cy="2142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CONCEITO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3" name="Espaço Reservado para Conteúdo 2"/>
          <p:cNvSpPr txBox="1">
            <a:spLocks/>
          </p:cNvSpPr>
          <p:nvPr/>
        </p:nvSpPr>
        <p:spPr>
          <a:xfrm>
            <a:off x="381000" y="1600200"/>
            <a:ext cx="8458200" cy="4525963"/>
          </a:xfrm>
          <a:prstGeom prst="rect">
            <a:avLst/>
          </a:prstGeom>
        </p:spPr>
        <p:txBody>
          <a:bodyPr>
            <a:noAutofit/>
          </a:bodyPr>
          <a:lstStyle/>
          <a:p>
            <a:pPr marL="342900" lvl="0" indent="-342900">
              <a:spcBef>
                <a:spcPct val="20000"/>
              </a:spcBef>
              <a:spcAft>
                <a:spcPts val="600"/>
              </a:spcAft>
              <a:buFont typeface="Arial" pitchFamily="34" charset="0"/>
              <a:buChar char="•"/>
              <a:defRPr/>
            </a:pPr>
            <a:r>
              <a:rPr lang="en-US" sz="2400" dirty="0" smtClean="0">
                <a:solidFill>
                  <a:schemeClr val="bg2">
                    <a:lumMod val="10000"/>
                  </a:schemeClr>
                </a:solidFill>
                <a:latin typeface="Arial Narrow" pitchFamily="34" charset="0"/>
              </a:rPr>
              <a:t>São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diversos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produtos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utilizados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construção</a:t>
            </a:r>
            <a:r>
              <a:rPr lang="en-US" sz="2400" dirty="0" smtClean="0">
                <a:solidFill>
                  <a:schemeClr val="bg2">
                    <a:lumMod val="10000"/>
                  </a:schemeClr>
                </a:solidFill>
                <a:latin typeface="Arial Narrow" pitchFamily="34" charset="0"/>
              </a:rPr>
              <a:t> civil.</a:t>
            </a:r>
          </a:p>
          <a:p>
            <a:pPr marL="342900" lvl="0" indent="-342900">
              <a:spcBef>
                <a:spcPct val="20000"/>
              </a:spcBef>
              <a:spcAft>
                <a:spcPts val="600"/>
              </a:spcAft>
              <a:buFont typeface="Arial" pitchFamily="34" charset="0"/>
              <a:buChar char="•"/>
              <a:defRPr/>
            </a:pPr>
            <a:r>
              <a:rPr lang="en-US" sz="2400" dirty="0" smtClean="0">
                <a:solidFill>
                  <a:schemeClr val="bg2">
                    <a:lumMod val="10000"/>
                  </a:schemeClr>
                </a:solidFill>
                <a:latin typeface="Arial Narrow" pitchFamily="34" charset="0"/>
              </a:rPr>
              <a:t>Os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de </a:t>
            </a:r>
            <a:r>
              <a:rPr lang="en-US" sz="2400" dirty="0" err="1" smtClean="0">
                <a:solidFill>
                  <a:schemeClr val="bg2">
                    <a:lumMod val="10000"/>
                  </a:schemeClr>
                </a:solidFill>
                <a:latin typeface="Arial Narrow" pitchFamily="34" charset="0"/>
              </a:rPr>
              <a:t>construção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são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tão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importantes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que</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História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seus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primórdios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foi</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dividida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conforme</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predominância</a:t>
            </a:r>
            <a:r>
              <a:rPr lang="en-US" sz="2400" dirty="0" smtClean="0">
                <a:solidFill>
                  <a:schemeClr val="bg2">
                    <a:lumMod val="10000"/>
                  </a:schemeClr>
                </a:solidFill>
                <a:latin typeface="Arial Narrow" pitchFamily="34" charset="0"/>
              </a:rPr>
              <a:t> do </a:t>
            </a:r>
            <a:r>
              <a:rPr lang="en-US" sz="2400" dirty="0" err="1" smtClean="0">
                <a:solidFill>
                  <a:schemeClr val="bg2">
                    <a:lumMod val="10000"/>
                  </a:schemeClr>
                </a:solidFill>
                <a:latin typeface="Arial Narrow" pitchFamily="34" charset="0"/>
              </a:rPr>
              <a:t>emprego</a:t>
            </a:r>
            <a:r>
              <a:rPr lang="en-US" sz="2400" dirty="0" smtClean="0">
                <a:solidFill>
                  <a:schemeClr val="bg2">
                    <a:lumMod val="10000"/>
                  </a:schemeClr>
                </a:solidFill>
                <a:latin typeface="Arial Narrow" pitchFamily="34" charset="0"/>
              </a:rPr>
              <a:t> de um </a:t>
            </a:r>
            <a:r>
              <a:rPr lang="en-US" sz="2400" dirty="0" err="1" smtClean="0">
                <a:solidFill>
                  <a:schemeClr val="bg2">
                    <a:lumMod val="10000"/>
                  </a:schemeClr>
                </a:solidFill>
                <a:latin typeface="Arial Narrow" pitchFamily="34" charset="0"/>
              </a:rPr>
              <a:t>ou</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outro</a:t>
            </a:r>
            <a:r>
              <a:rPr lang="en-US" sz="2400" dirty="0" smtClean="0">
                <a:solidFill>
                  <a:schemeClr val="bg2">
                    <a:lumMod val="10000"/>
                  </a:schemeClr>
                </a:solidFill>
                <a:latin typeface="Arial Narrow" pitchFamily="34" charset="0"/>
              </a:rPr>
              <a:t> material. É o </a:t>
            </a:r>
            <a:r>
              <a:rPr lang="en-US" sz="2400" dirty="0" err="1" smtClean="0">
                <a:solidFill>
                  <a:schemeClr val="bg2">
                    <a:lumMod val="10000"/>
                  </a:schemeClr>
                </a:solidFill>
                <a:latin typeface="Arial Narrow" pitchFamily="34" charset="0"/>
              </a:rPr>
              <a:t>caso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por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exemplo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Idade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Pedra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ou</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Idade</a:t>
            </a:r>
            <a:r>
              <a:rPr lang="en-US" sz="2400" dirty="0" smtClean="0">
                <a:solidFill>
                  <a:schemeClr val="bg2">
                    <a:lumMod val="10000"/>
                  </a:schemeClr>
                </a:solidFill>
                <a:latin typeface="Arial Narrow" pitchFamily="34" charset="0"/>
              </a:rPr>
              <a:t> do Bronze.</a:t>
            </a: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pic>
        <p:nvPicPr>
          <p:cNvPr id="79874" name="Picture 2" descr="Pedras polidas"/>
          <p:cNvPicPr>
            <a:picLocks noChangeAspect="1" noChangeArrowheads="1"/>
          </p:cNvPicPr>
          <p:nvPr/>
        </p:nvPicPr>
        <p:blipFill>
          <a:blip r:embed="rId2" cstate="print"/>
          <a:srcRect/>
          <a:stretch>
            <a:fillRect/>
          </a:stretch>
        </p:blipFill>
        <p:spPr bwMode="auto">
          <a:xfrm>
            <a:off x="1905000" y="3775455"/>
            <a:ext cx="3200400" cy="2396745"/>
          </a:xfrm>
          <a:prstGeom prst="rect">
            <a:avLst/>
          </a:prstGeom>
          <a:noFill/>
        </p:spPr>
      </p:pic>
      <p:pic>
        <p:nvPicPr>
          <p:cNvPr id="79875" name="Picture 3"/>
          <p:cNvPicPr>
            <a:picLocks noChangeAspect="1" noChangeArrowheads="1"/>
          </p:cNvPicPr>
          <p:nvPr/>
        </p:nvPicPr>
        <p:blipFill>
          <a:blip r:embed="rId3" cstate="print"/>
          <a:srcRect l="70279" t="33333" r="16837" b="22917"/>
          <a:stretch>
            <a:fillRect/>
          </a:stretch>
        </p:blipFill>
        <p:spPr bwMode="auto">
          <a:xfrm>
            <a:off x="5275943" y="3733800"/>
            <a:ext cx="127725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ALVENARIA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Rectangle 3"/>
          <p:cNvSpPr>
            <a:spLocks noChangeArrowheads="1"/>
          </p:cNvSpPr>
          <p:nvPr/>
        </p:nvSpPr>
        <p:spPr bwMode="auto">
          <a:xfrm>
            <a:off x="685800" y="1371600"/>
            <a:ext cx="7772400" cy="3733800"/>
          </a:xfrm>
          <a:prstGeom prst="rect">
            <a:avLst/>
          </a:prstGeom>
          <a:noFill/>
          <a:ln w="9525">
            <a:noFill/>
            <a:miter lim="800000"/>
            <a:headEnd/>
            <a:tailEnd/>
          </a:ln>
        </p:spPr>
        <p:txBody>
          <a:bodyPr/>
          <a:lstStyle/>
          <a:p>
            <a:pPr marL="342900" indent="-342900">
              <a:spcBef>
                <a:spcPts val="500"/>
              </a:spcBef>
              <a:spcAft>
                <a:spcPts val="500"/>
              </a:spcAft>
              <a:buFontTx/>
              <a:buChar char="•"/>
            </a:pPr>
            <a:r>
              <a:rPr lang="pt-BR" sz="2800" b="1" dirty="0"/>
              <a:t>Parede </a:t>
            </a:r>
            <a:r>
              <a:rPr lang="pt-BR" sz="2800" b="1" dirty="0" smtClean="0"/>
              <a:t>de </a:t>
            </a:r>
            <a:r>
              <a:rPr lang="pt-BR" sz="2800" b="1" dirty="0"/>
              <a:t>espelho </a:t>
            </a:r>
            <a:r>
              <a:rPr lang="pt-BR" sz="2800" b="1" dirty="0" smtClean="0"/>
              <a:t>(cutelo) - </a:t>
            </a:r>
            <a:r>
              <a:rPr lang="pt-BR" sz="2800" b="1" dirty="0"/>
              <a:t>30 tijolos</a:t>
            </a:r>
          </a:p>
          <a:p>
            <a:pPr marL="342900" indent="-342900">
              <a:spcBef>
                <a:spcPts val="500"/>
              </a:spcBef>
              <a:spcAft>
                <a:spcPts val="500"/>
              </a:spcAft>
              <a:buFontTx/>
              <a:buChar char="•"/>
            </a:pPr>
            <a:r>
              <a:rPr lang="pt-BR" sz="2800" b="1" dirty="0"/>
              <a:t>Parede de 1/2 tijolo - 60 tijolos</a:t>
            </a:r>
          </a:p>
          <a:p>
            <a:pPr marL="342900" indent="-342900">
              <a:spcBef>
                <a:spcPts val="500"/>
              </a:spcBef>
              <a:spcAft>
                <a:spcPts val="500"/>
              </a:spcAft>
              <a:buFontTx/>
              <a:buChar char="•"/>
            </a:pPr>
            <a:r>
              <a:rPr lang="pt-BR" sz="2800" b="1" dirty="0"/>
              <a:t>Parede de 1 tijolo  - 120 tijolos</a:t>
            </a:r>
          </a:p>
          <a:p>
            <a:pPr marL="342900" indent="-342900">
              <a:spcBef>
                <a:spcPts val="500"/>
              </a:spcBef>
              <a:spcAft>
                <a:spcPts val="500"/>
              </a:spcAft>
              <a:buFontTx/>
              <a:buChar char="•"/>
            </a:pPr>
            <a:r>
              <a:rPr lang="pt-BR" sz="2800" b="1" dirty="0"/>
              <a:t>Parede de 1 e 1/2 tijolo - 180 tijolos.</a:t>
            </a:r>
          </a:p>
        </p:txBody>
      </p:sp>
      <p:sp>
        <p:nvSpPr>
          <p:cNvPr id="20" name="Rectangle 4"/>
          <p:cNvSpPr>
            <a:spLocks noChangeArrowheads="1"/>
          </p:cNvSpPr>
          <p:nvPr/>
        </p:nvSpPr>
        <p:spPr bwMode="auto">
          <a:xfrm>
            <a:off x="685800" y="4038600"/>
            <a:ext cx="4114800" cy="1143000"/>
          </a:xfrm>
          <a:prstGeom prst="rect">
            <a:avLst/>
          </a:prstGeom>
          <a:solidFill>
            <a:schemeClr val="tx2"/>
          </a:solidFill>
          <a:ln w="9525">
            <a:solidFill>
              <a:schemeClr val="tx1"/>
            </a:solidFill>
            <a:miter lim="800000"/>
            <a:headEnd/>
            <a:tailEnd/>
          </a:ln>
        </p:spPr>
        <p:txBody>
          <a:bodyPr wrap="none" anchor="ctr"/>
          <a:lstStyle/>
          <a:p>
            <a:pPr algn="ctr"/>
            <a:r>
              <a:rPr lang="pt-BR" b="1">
                <a:solidFill>
                  <a:srgbClr val="000000"/>
                </a:solidFill>
              </a:rPr>
              <a:t>1m</a:t>
            </a:r>
            <a:r>
              <a:rPr lang="pt-BR" b="1" baseline="30000">
                <a:solidFill>
                  <a:srgbClr val="000000"/>
                </a:solidFill>
              </a:rPr>
              <a:t>3 </a:t>
            </a:r>
            <a:r>
              <a:rPr lang="pt-BR" b="1">
                <a:solidFill>
                  <a:srgbClr val="000000"/>
                </a:solidFill>
              </a:rPr>
              <a:t>de argamassa assenta 1.500 tijolos</a:t>
            </a:r>
            <a:endParaRPr lang="pt-BR"/>
          </a:p>
        </p:txBody>
      </p:sp>
      <p:pic>
        <p:nvPicPr>
          <p:cNvPr id="21" name="Picture 2" descr="http://3.bp.blogspot.com/-fyNSmwHniz0/UFyiVJgBpWI/AAAAAAAAAHE/oNzVe67UMd8/s1600/tijolos1.png"/>
          <p:cNvPicPr>
            <a:picLocks noChangeAspect="1" noChangeArrowheads="1"/>
          </p:cNvPicPr>
          <p:nvPr/>
        </p:nvPicPr>
        <p:blipFill>
          <a:blip r:embed="rId2" cstate="print"/>
          <a:srcRect/>
          <a:stretch>
            <a:fillRect/>
          </a:stretch>
        </p:blipFill>
        <p:spPr bwMode="auto">
          <a:xfrm>
            <a:off x="4953000" y="3657600"/>
            <a:ext cx="3352800" cy="254369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MADEIRA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Rectangle 3"/>
          <p:cNvSpPr txBox="1">
            <a:spLocks noChangeArrowheads="1"/>
          </p:cNvSpPr>
          <p:nvPr/>
        </p:nvSpPr>
        <p:spPr>
          <a:xfrm>
            <a:off x="304800" y="1524000"/>
            <a:ext cx="8458200" cy="6172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É provavelmente o material mais antigo utilizado pelo homem. Precedeu a própria pedra, tendo sido usada nas construções </a:t>
            </a:r>
            <a:r>
              <a:rPr lang="pt-BR" sz="2400" dirty="0" err="1" smtClean="0">
                <a:latin typeface="Arial Narrow" pitchFamily="34" charset="0"/>
              </a:rPr>
              <a:t>palafíticas</a:t>
            </a:r>
            <a:r>
              <a:rPr lang="pt-BR" sz="2400" dirty="0" smtClean="0">
                <a:latin typeface="Arial Narrow" pitchFamily="34" charset="0"/>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Utilização</a:t>
            </a:r>
          </a:p>
          <a:p>
            <a:r>
              <a:rPr lang="pt-BR" sz="2400" dirty="0" smtClean="0">
                <a:solidFill>
                  <a:schemeClr val="tx2"/>
                </a:solidFill>
              </a:rPr>
              <a:t>	</a:t>
            </a:r>
            <a:r>
              <a:rPr lang="pt-BR" sz="2400" dirty="0" smtClean="0">
                <a:latin typeface="Arial Narrow" pitchFamily="34" charset="0"/>
              </a:rPr>
              <a:t>1. Andaimes;</a:t>
            </a:r>
          </a:p>
          <a:p>
            <a:r>
              <a:rPr lang="pt-BR" sz="2400" dirty="0" smtClean="0">
                <a:latin typeface="Arial Narrow" pitchFamily="34" charset="0"/>
              </a:rPr>
              <a:t>	2. Formas de concreto;</a:t>
            </a:r>
          </a:p>
          <a:p>
            <a:r>
              <a:rPr lang="pt-BR" sz="2400" dirty="0" smtClean="0">
                <a:latin typeface="Arial Narrow" pitchFamily="34" charset="0"/>
              </a:rPr>
              <a:t>	3. Estruturas de telhado;</a:t>
            </a:r>
          </a:p>
          <a:p>
            <a:r>
              <a:rPr lang="pt-BR" sz="2400" dirty="0" smtClean="0">
                <a:latin typeface="Arial Narrow" pitchFamily="34" charset="0"/>
              </a:rPr>
              <a:t>	4. Tacos,assoalhos;</a:t>
            </a:r>
          </a:p>
          <a:p>
            <a:r>
              <a:rPr lang="pt-BR" sz="2400" dirty="0" smtClean="0">
                <a:latin typeface="Arial Narrow" pitchFamily="34" charset="0"/>
              </a:rPr>
              <a:t>	5. Cercas, postes;</a:t>
            </a:r>
          </a:p>
          <a:p>
            <a:r>
              <a:rPr lang="pt-BR" sz="2400" dirty="0" smtClean="0">
                <a:latin typeface="Arial Narrow" pitchFamily="34" charset="0"/>
              </a:rPr>
              <a:t>	6. Portas e janelas (esquadrias);</a:t>
            </a:r>
          </a:p>
          <a:p>
            <a:r>
              <a:rPr lang="pt-BR" sz="2400" dirty="0" smtClean="0">
                <a:latin typeface="Arial Narrow" pitchFamily="34" charset="0"/>
              </a:rPr>
              <a:t>	7. Forros;</a:t>
            </a:r>
          </a:p>
          <a:p>
            <a:r>
              <a:rPr lang="pt-BR" sz="2400" dirty="0" smtClean="0">
                <a:latin typeface="Arial Narrow" pitchFamily="34" charset="0"/>
              </a:rPr>
              <a:t>	8. Construções.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MADEIRA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1" name="Rectangle 3"/>
          <p:cNvSpPr txBox="1">
            <a:spLocks noChangeArrowheads="1"/>
          </p:cNvSpPr>
          <p:nvPr/>
        </p:nvSpPr>
        <p:spPr>
          <a:xfrm>
            <a:off x="228600" y="1524000"/>
            <a:ext cx="8915400" cy="5943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Principais Vantagens: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Resistência à compressão e à flexão: pilar e viga;</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Superior que concreto: resistência/peso</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Resistência à impactos;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Bom isolamento térmico e acústico;</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Facilidade de ligações;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Custo reduzido;</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Vida útil prolongada (preservação/manutenção)</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Muitos padrões estéticos (estado natural)</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pt-BR"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pt-BR"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pt-BR"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Char char="–"/>
              <a:tabLst/>
              <a:defRPr/>
            </a:pPr>
            <a:endParaRPr kumimoji="0" lang="pt-BR"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pt-B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MADEIRA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 name="Rectangle 3"/>
          <p:cNvSpPr txBox="1">
            <a:spLocks noChangeArrowheads="1"/>
          </p:cNvSpPr>
          <p:nvPr/>
        </p:nvSpPr>
        <p:spPr>
          <a:xfrm>
            <a:off x="304800" y="1447800"/>
            <a:ext cx="7924800" cy="5943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Principais Desvantagens:</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Anisotropia:</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Constituição fibrosa orientada;</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Propriedades diferentes nas 3 direções;</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a:t>
            </a:r>
            <a:r>
              <a:rPr kumimoji="0" lang="pt-BR" sz="2400" b="0" i="0" u="none" strike="noStrike" kern="1200" cap="none" spc="0" normalizeH="0" baseline="0" noProof="0" dirty="0" err="1" smtClean="0">
                <a:ln>
                  <a:noFill/>
                </a:ln>
                <a:solidFill>
                  <a:schemeClr val="tx1"/>
                </a:solidFill>
                <a:effectLst/>
                <a:uLnTx/>
                <a:uFillTx/>
                <a:latin typeface="Arial Narrow" pitchFamily="34" charset="0"/>
              </a:rPr>
              <a:t>pararela</a:t>
            </a:r>
            <a:r>
              <a:rPr kumimoji="0" lang="pt-BR" sz="2400" b="0" i="0" u="none" strike="noStrike" kern="1200" cap="none" spc="0" normalizeH="0" baseline="0" noProof="0" dirty="0" smtClean="0">
                <a:ln>
                  <a:noFill/>
                </a:ln>
                <a:solidFill>
                  <a:schemeClr val="tx1"/>
                </a:solidFill>
                <a:effectLst/>
                <a:uLnTx/>
                <a:uFillTx/>
                <a:latin typeface="Arial Narrow" pitchFamily="34" charset="0"/>
              </a:rPr>
              <a:t>, tangencial e perpendicular) </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Variações de propriedades pela umidade;</a:t>
            </a:r>
          </a:p>
          <a:p>
            <a:pPr marL="1143000" marR="0" lvl="2" indent="-2286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Surgimento de tensões internas decorrentes de variações em sua umidade;</a:t>
            </a:r>
          </a:p>
          <a:p>
            <a:pPr marL="742950" marR="0" lvl="1" indent="-28575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Deterioração;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MADEIRA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1" name="Rectangle 3"/>
          <p:cNvSpPr txBox="1">
            <a:spLocks noChangeArrowheads="1"/>
          </p:cNvSpPr>
          <p:nvPr/>
        </p:nvSpPr>
        <p:spPr>
          <a:xfrm>
            <a:off x="304800" y="1371600"/>
            <a:ext cx="7543800" cy="5486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1" i="1" u="sng" strike="noStrike" kern="1200" cap="none" spc="0" normalizeH="0" baseline="0" noProof="0" dirty="0" smtClean="0">
                <a:ln>
                  <a:noFill/>
                </a:ln>
                <a:effectLst>
                  <a:outerShdw blurRad="38100" dist="38100" dir="2700000" algn="tl">
                    <a:srgbClr val="000000"/>
                  </a:outerShdw>
                </a:effectLst>
                <a:uLnTx/>
                <a:uFillTx/>
                <a:latin typeface="Arial Narrow" pitchFamily="34" charset="0"/>
              </a:rPr>
              <a:t>Duras (de lei)</a:t>
            </a:r>
            <a:r>
              <a:rPr kumimoji="0" lang="pt-BR" sz="2400" b="1" i="1" u="none" strike="noStrike" kern="1200" cap="none" spc="0" normalizeH="0" baseline="0" noProof="0" dirty="0" smtClean="0">
                <a:ln>
                  <a:noFill/>
                </a:ln>
                <a:effectLst>
                  <a:outerShdw blurRad="38100" dist="38100" dir="2700000" algn="tl">
                    <a:srgbClr val="000000"/>
                  </a:outerShdw>
                </a:effectLst>
                <a:uLnTx/>
                <a:uFillTx/>
                <a:latin typeface="Arial Narrow" pitchFamily="34" charset="0"/>
              </a:rPr>
              <a:t>                         </a:t>
            </a:r>
            <a:r>
              <a:rPr kumimoji="0" lang="pt-BR" sz="2400" b="1" i="1" u="sng" strike="noStrike" kern="1200" cap="none" spc="0" normalizeH="0" baseline="0" noProof="0" dirty="0" smtClean="0">
                <a:ln>
                  <a:noFill/>
                </a:ln>
                <a:effectLst>
                  <a:outerShdw blurRad="38100" dist="38100" dir="2700000" algn="tl">
                    <a:srgbClr val="000000"/>
                  </a:outerShdw>
                </a:effectLst>
                <a:uLnTx/>
                <a:uFillTx/>
                <a:latin typeface="Arial Narrow" pitchFamily="34" charset="0"/>
              </a:rPr>
              <a:t>Madeiras moles ou brancas</a:t>
            </a:r>
            <a:endParaRPr kumimoji="0" lang="pt-BR" sz="2400" b="1" i="1" u="none" strike="noStrike" kern="1200" cap="none" spc="0" normalizeH="0" baseline="0" noProof="0" dirty="0" smtClean="0">
              <a:ln>
                <a:noFill/>
              </a:ln>
              <a:effectLst>
                <a:outerShdw blurRad="38100" dist="38100" dir="2700000" algn="tl">
                  <a:srgbClr val="000000"/>
                </a:outerShdw>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pt-BR" sz="2400" dirty="0" smtClean="0">
                <a:latin typeface="Arial Narrow" pitchFamily="34" charset="0"/>
              </a:rPr>
              <a:t>j</a:t>
            </a:r>
            <a:r>
              <a:rPr kumimoji="0" lang="pt-BR" sz="2400" b="0" i="0" u="none" strike="noStrike" kern="1200" cap="none" spc="0" normalizeH="0" baseline="0" noProof="0" dirty="0" err="1" smtClean="0">
                <a:ln>
                  <a:noFill/>
                </a:ln>
                <a:solidFill>
                  <a:schemeClr val="tx1"/>
                </a:solidFill>
                <a:effectLst/>
                <a:uLnTx/>
                <a:uFillTx/>
                <a:latin typeface="Arial Narrow" pitchFamily="34" charset="0"/>
              </a:rPr>
              <a:t>acarandá</a:t>
            </a:r>
            <a:r>
              <a:rPr kumimoji="0" lang="pt-BR" sz="2400" b="0" i="0" u="none" strike="noStrike" kern="1200" cap="none" spc="0" normalizeH="0" baseline="0" noProof="0" dirty="0" smtClean="0">
                <a:ln>
                  <a:noFill/>
                </a:ln>
                <a:solidFill>
                  <a:schemeClr val="tx1"/>
                </a:solidFill>
                <a:effectLst/>
                <a:uLnTx/>
                <a:uFillTx/>
                <a:latin typeface="Arial Narrow" pitchFamily="34" charset="0"/>
              </a:rPr>
              <a:t>                           Predomina o pinho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ipê</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sucupira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canela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err="1" smtClean="0">
                <a:ln>
                  <a:noFill/>
                </a:ln>
                <a:solidFill>
                  <a:schemeClr val="tx1"/>
                </a:solidFill>
                <a:effectLst/>
                <a:uLnTx/>
                <a:uFillTx/>
                <a:latin typeface="Arial Narrow" pitchFamily="34" charset="0"/>
              </a:rPr>
              <a:t>imbiúna</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cedro, aroeira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candeia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eucalipto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ROCHAS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304800" y="1524000"/>
            <a:ext cx="8458200" cy="6172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a:t>
            </a:r>
            <a:r>
              <a:rPr lang="pt-BR" sz="2400" baseline="0" dirty="0" smtClean="0">
                <a:latin typeface="Arial Narrow" pitchFamily="34" charset="0"/>
              </a:rPr>
              <a:t>Segundo a ABNT, na sua terminologia de rochas</a:t>
            </a:r>
            <a:r>
              <a:rPr lang="pt-BR" sz="2400" dirty="0" smtClean="0">
                <a:latin typeface="Arial Narrow" pitchFamily="34" charset="0"/>
              </a:rPr>
              <a:t> e solos (TB-3/1945 item 2º), “rochas são materiais constituintes essenciais da crosta terrestre, provenientes da solidificação do magma ou de lavas vulcânicas, ou da consolidação de depósitos sedimentares, tendo ou não sofrido transformações metamórficas. Esses materiais apresentam elevada resistência mecânica, somente modificável por contatos com ar e água em casos muito especiais”.</a:t>
            </a:r>
          </a:p>
          <a:p>
            <a:pPr marL="342900" lvl="0" indent="-342900">
              <a:spcBef>
                <a:spcPct val="20000"/>
              </a:spcBef>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Da rocha podem ser extraídos blocos,</a:t>
            </a:r>
            <a:r>
              <a:rPr kumimoji="0" lang="pt-BR" sz="2400" b="0" i="0" u="none" strike="noStrike" kern="1200" cap="none" spc="0" normalizeH="0" noProof="0" dirty="0" smtClean="0">
                <a:ln>
                  <a:noFill/>
                </a:ln>
                <a:solidFill>
                  <a:schemeClr val="tx1"/>
                </a:solidFill>
                <a:effectLst/>
                <a:uLnTx/>
                <a:uFillTx/>
                <a:latin typeface="Arial Narrow" pitchFamily="34" charset="0"/>
              </a:rPr>
              <a:t> agregados e pedras de construção.</a:t>
            </a:r>
            <a:r>
              <a:rPr kumimoji="0" lang="pt-BR" sz="2400" b="0" i="0" u="none" strike="noStrike" kern="1200" cap="none" spc="0" normalizeH="0" baseline="0" noProof="0" dirty="0" smtClean="0">
                <a:ln>
                  <a:noFill/>
                </a:ln>
                <a:solidFill>
                  <a:schemeClr val="tx1"/>
                </a:solidFill>
                <a:effectLst/>
                <a:uLnTx/>
                <a:uFillTx/>
                <a:latin typeface="Arial Narrow" pitchFamily="34" charset="0"/>
              </a:rPr>
              <a:t> </a:t>
            </a:r>
            <a:r>
              <a:rPr lang="pt-BR" sz="2400" dirty="0" smtClean="0">
                <a:latin typeface="Arial Narrow" pitchFamily="34" charset="0"/>
              </a:rPr>
              <a:t>Na construção, as rochas são utilizadas na sua forma natural (pedra britada, saibro), beneficiada (rochas para revestimento) ou, ainda, industrializada (cimento), ou constituir elementos onde são instaladas as obras de engenharia (fundações, túneis, pontes, galerias, etc.).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ROCHAS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57346" name="Picture 2" descr="https://encrypted-tbn0.gstatic.com/images?q=tbn:ANd9GcRbjqT5kGyIM_0ok1lTKJL7snMg4Gnw7Bf1P0ZvsmXA5XSW50IrMQ"/>
          <p:cNvPicPr>
            <a:picLocks noChangeAspect="1" noChangeArrowheads="1"/>
          </p:cNvPicPr>
          <p:nvPr/>
        </p:nvPicPr>
        <p:blipFill>
          <a:blip r:embed="rId2" cstate="print"/>
          <a:srcRect/>
          <a:stretch>
            <a:fillRect/>
          </a:stretch>
        </p:blipFill>
        <p:spPr bwMode="auto">
          <a:xfrm>
            <a:off x="5715000" y="3581400"/>
            <a:ext cx="2691353" cy="2015918"/>
          </a:xfrm>
          <a:prstGeom prst="rect">
            <a:avLst/>
          </a:prstGeom>
          <a:noFill/>
        </p:spPr>
      </p:pic>
      <p:pic>
        <p:nvPicPr>
          <p:cNvPr id="57348" name="Picture 4" descr="https://encrypted-tbn0.gstatic.com/images?q=tbn:ANd9GcQaSsnVgcvtxLLICODdqCr2J6m3v7bFnJr9w4MbXxp_vPy4_n9utg"/>
          <p:cNvPicPr>
            <a:picLocks noChangeAspect="1" noChangeArrowheads="1"/>
          </p:cNvPicPr>
          <p:nvPr/>
        </p:nvPicPr>
        <p:blipFill>
          <a:blip r:embed="rId3" cstate="print"/>
          <a:srcRect/>
          <a:stretch>
            <a:fillRect/>
          </a:stretch>
        </p:blipFill>
        <p:spPr bwMode="auto">
          <a:xfrm>
            <a:off x="1143000" y="3505200"/>
            <a:ext cx="3090165" cy="2057400"/>
          </a:xfrm>
          <a:prstGeom prst="rect">
            <a:avLst/>
          </a:prstGeom>
          <a:noFill/>
        </p:spPr>
      </p:pic>
      <p:pic>
        <p:nvPicPr>
          <p:cNvPr id="57350" name="Picture 6" descr="https://encrypted-tbn3.gstatic.com/images?q=tbn:ANd9GcRQ-b4Du-2IGxxWIOcspI_F-sDwMmkDGuAJSmQyxGQppq1s88UKYA"/>
          <p:cNvPicPr>
            <a:picLocks noChangeAspect="1" noChangeArrowheads="1"/>
          </p:cNvPicPr>
          <p:nvPr/>
        </p:nvPicPr>
        <p:blipFill>
          <a:blip r:embed="rId4" cstate="print"/>
          <a:srcRect/>
          <a:stretch>
            <a:fillRect/>
          </a:stretch>
        </p:blipFill>
        <p:spPr bwMode="auto">
          <a:xfrm>
            <a:off x="5715000" y="1371600"/>
            <a:ext cx="2692401" cy="2019301"/>
          </a:xfrm>
          <a:prstGeom prst="rect">
            <a:avLst/>
          </a:prstGeom>
          <a:noFill/>
        </p:spPr>
      </p:pic>
      <p:pic>
        <p:nvPicPr>
          <p:cNvPr id="57352" name="Picture 8" descr="http://files.professoralexeinowatzki.webnode.com.br/200000121-4e3af4f344/granito.jpg"/>
          <p:cNvPicPr>
            <a:picLocks noChangeAspect="1" noChangeArrowheads="1"/>
          </p:cNvPicPr>
          <p:nvPr/>
        </p:nvPicPr>
        <p:blipFill>
          <a:blip r:embed="rId5" cstate="print"/>
          <a:srcRect/>
          <a:stretch>
            <a:fillRect/>
          </a:stretch>
        </p:blipFill>
        <p:spPr bwMode="auto">
          <a:xfrm>
            <a:off x="1371600" y="1371600"/>
            <a:ext cx="1981200" cy="1981200"/>
          </a:xfrm>
          <a:prstGeom prst="rect">
            <a:avLst/>
          </a:prstGeom>
          <a:noFill/>
        </p:spPr>
      </p:pic>
      <p:sp>
        <p:nvSpPr>
          <p:cNvPr id="24" name="CaixaDeTexto 23"/>
          <p:cNvSpPr txBox="1"/>
          <p:nvPr/>
        </p:nvSpPr>
        <p:spPr>
          <a:xfrm>
            <a:off x="1676400" y="5791200"/>
            <a:ext cx="2362200" cy="369332"/>
          </a:xfrm>
          <a:prstGeom prst="rect">
            <a:avLst/>
          </a:prstGeom>
          <a:noFill/>
        </p:spPr>
        <p:txBody>
          <a:bodyPr wrap="square" rtlCol="0">
            <a:spAutoFit/>
          </a:bodyPr>
          <a:lstStyle/>
          <a:p>
            <a:r>
              <a:rPr lang="pt-BR" dirty="0" smtClean="0"/>
              <a:t>Forma Natural</a:t>
            </a:r>
            <a:endParaRPr lang="pt-BR" dirty="0"/>
          </a:p>
        </p:txBody>
      </p:sp>
      <p:sp>
        <p:nvSpPr>
          <p:cNvPr id="25" name="CaixaDeTexto 24"/>
          <p:cNvSpPr txBox="1"/>
          <p:nvPr/>
        </p:nvSpPr>
        <p:spPr>
          <a:xfrm>
            <a:off x="5943600" y="5802868"/>
            <a:ext cx="2362200" cy="369332"/>
          </a:xfrm>
          <a:prstGeom prst="rect">
            <a:avLst/>
          </a:prstGeom>
          <a:noFill/>
        </p:spPr>
        <p:txBody>
          <a:bodyPr wrap="square" rtlCol="0">
            <a:spAutoFit/>
          </a:bodyPr>
          <a:lstStyle/>
          <a:p>
            <a:r>
              <a:rPr lang="pt-BR" dirty="0" smtClean="0"/>
              <a:t>Forma Beneficiada</a:t>
            </a:r>
            <a:endParaRPr lang="pt-B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ROCHAS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59394" name="Picture 2" descr="https://encrypted-tbn1.gstatic.com/images?q=tbn:ANd9GcScwC9v6xfjn5sDTdn_wNhueVUCF0zVgEiyiT4uC4r3ZVy0BHiv"/>
          <p:cNvPicPr>
            <a:picLocks noChangeAspect="1" noChangeArrowheads="1"/>
          </p:cNvPicPr>
          <p:nvPr/>
        </p:nvPicPr>
        <p:blipFill>
          <a:blip r:embed="rId2" cstate="print"/>
          <a:srcRect/>
          <a:stretch>
            <a:fillRect/>
          </a:stretch>
        </p:blipFill>
        <p:spPr bwMode="auto">
          <a:xfrm>
            <a:off x="381000" y="1600201"/>
            <a:ext cx="3962400" cy="2971800"/>
          </a:xfrm>
          <a:prstGeom prst="rect">
            <a:avLst/>
          </a:prstGeom>
          <a:noFill/>
        </p:spPr>
      </p:pic>
      <p:pic>
        <p:nvPicPr>
          <p:cNvPr id="59396" name="Picture 4" descr="https://encrypted-tbn1.gstatic.com/images?q=tbn:ANd9GcQvJGBhZwuRndQRw-UrTv6q6uPYgXOKjDUExLvblHQzU7s09d1PuQ"/>
          <p:cNvPicPr>
            <a:picLocks noChangeAspect="1" noChangeArrowheads="1"/>
          </p:cNvPicPr>
          <p:nvPr/>
        </p:nvPicPr>
        <p:blipFill>
          <a:blip r:embed="rId3" cstate="print"/>
          <a:srcRect/>
          <a:stretch>
            <a:fillRect/>
          </a:stretch>
        </p:blipFill>
        <p:spPr bwMode="auto">
          <a:xfrm>
            <a:off x="4648200" y="1676400"/>
            <a:ext cx="3810000" cy="2857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FERRO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304800" y="1524000"/>
            <a:ext cx="8458200" cy="6172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É o material mais empregado nas construções desde o prego à estrutura de concreto. O ferro industrial é uma liga em que entra carbono e, em casos especiais, outros metais, como silício, cromo e níquel.</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Os</a:t>
            </a:r>
            <a:r>
              <a:rPr kumimoji="0" lang="pt-BR" sz="2400" b="0" i="0" u="none" strike="noStrike" kern="1200" cap="none" spc="0" normalizeH="0" noProof="0" dirty="0" smtClean="0">
                <a:ln>
                  <a:noFill/>
                </a:ln>
                <a:solidFill>
                  <a:schemeClr val="tx1"/>
                </a:solidFill>
                <a:effectLst/>
                <a:uLnTx/>
                <a:uFillTx/>
                <a:latin typeface="Arial Narrow" pitchFamily="34" charset="0"/>
              </a:rPr>
              <a:t> vergalhões utilizados na construção são fabricados de aço que é uma </a:t>
            </a:r>
            <a:r>
              <a:rPr kumimoji="0" lang="pt-BR" sz="2400" b="0" i="0" u="none" strike="noStrike" kern="1200" cap="none" spc="0" normalizeH="0" noProof="0" dirty="0" err="1" smtClean="0">
                <a:ln>
                  <a:noFill/>
                </a:ln>
                <a:solidFill>
                  <a:schemeClr val="tx1"/>
                </a:solidFill>
                <a:effectLst/>
                <a:uLnTx/>
                <a:uFillTx/>
                <a:latin typeface="Arial Narrow" pitchFamily="34" charset="0"/>
              </a:rPr>
              <a:t>lig</a:t>
            </a:r>
            <a:r>
              <a:rPr lang="pt-BR" sz="2400" dirty="0" smtClean="0">
                <a:latin typeface="Arial Narrow" pitchFamily="34" charset="0"/>
              </a:rPr>
              <a:t>a de ferro e carbono. Nesse tipo de aço, o carbono entra na proporção de 0,30 a 0,40% resultando o aço doce.</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0418" name="Picture 2" descr="http://mlb-s1-p.mlstatic.com/pregos-gerdau-14041-MLB236667619_1698-O.jpg"/>
          <p:cNvPicPr>
            <a:picLocks noChangeAspect="1" noChangeArrowheads="1"/>
          </p:cNvPicPr>
          <p:nvPr/>
        </p:nvPicPr>
        <p:blipFill>
          <a:blip r:embed="rId2" cstate="print"/>
          <a:srcRect t="19200" b="13600"/>
          <a:stretch>
            <a:fillRect/>
          </a:stretch>
        </p:blipFill>
        <p:spPr bwMode="auto">
          <a:xfrm>
            <a:off x="1219200" y="4495800"/>
            <a:ext cx="2381250" cy="1600200"/>
          </a:xfrm>
          <a:prstGeom prst="rect">
            <a:avLst/>
          </a:prstGeom>
          <a:noFill/>
        </p:spPr>
      </p:pic>
      <p:pic>
        <p:nvPicPr>
          <p:cNvPr id="60422" name="Picture 6" descr="http://www.gerdau.com/produtos-e-servicos/img/Imagem/162.167x169.img.axd"/>
          <p:cNvPicPr>
            <a:picLocks noChangeAspect="1" noChangeArrowheads="1"/>
          </p:cNvPicPr>
          <p:nvPr/>
        </p:nvPicPr>
        <p:blipFill>
          <a:blip r:embed="rId3" cstate="print"/>
          <a:srcRect/>
          <a:stretch>
            <a:fillRect/>
          </a:stretch>
        </p:blipFill>
        <p:spPr bwMode="auto">
          <a:xfrm>
            <a:off x="3962400" y="4495800"/>
            <a:ext cx="1590675" cy="1609726"/>
          </a:xfrm>
          <a:prstGeom prst="rect">
            <a:avLst/>
          </a:prstGeom>
          <a:noFill/>
        </p:spPr>
      </p:pic>
      <p:pic>
        <p:nvPicPr>
          <p:cNvPr id="60424" name="Picture 8" descr="https://encrypted-tbn2.gstatic.com/images?q=tbn:ANd9GcQc-ciBcHc8_phEAAYBsKOXv1-UlZKJIQiqR5NWHM_oE03zlWYb"/>
          <p:cNvPicPr>
            <a:picLocks noChangeAspect="1" noChangeArrowheads="1"/>
          </p:cNvPicPr>
          <p:nvPr/>
        </p:nvPicPr>
        <p:blipFill>
          <a:blip r:embed="rId4" cstate="print"/>
          <a:srcRect/>
          <a:stretch>
            <a:fillRect/>
          </a:stretch>
        </p:blipFill>
        <p:spPr bwMode="auto">
          <a:xfrm>
            <a:off x="6172200" y="4495800"/>
            <a:ext cx="1857375" cy="157162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FERRO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1442" name="Picture 2" descr="http://www.italiacomerciodeaco.com.br/images/up/258777723786606.bmp"/>
          <p:cNvPicPr>
            <a:picLocks noChangeAspect="1" noChangeArrowheads="1"/>
          </p:cNvPicPr>
          <p:nvPr/>
        </p:nvPicPr>
        <p:blipFill>
          <a:blip r:embed="rId2" cstate="print"/>
          <a:srcRect/>
          <a:stretch>
            <a:fillRect/>
          </a:stretch>
        </p:blipFill>
        <p:spPr bwMode="auto">
          <a:xfrm>
            <a:off x="685800" y="1371600"/>
            <a:ext cx="7315200" cy="408670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3" name="Espaço Reservado para Conteúdo 2"/>
          <p:cNvSpPr txBox="1">
            <a:spLocks/>
          </p:cNvSpPr>
          <p:nvPr/>
        </p:nvSpPr>
        <p:spPr>
          <a:xfrm>
            <a:off x="381000" y="1600200"/>
            <a:ext cx="8458200" cy="4525963"/>
          </a:xfrm>
          <a:prstGeom prst="rect">
            <a:avLst/>
          </a:prstGeom>
        </p:spPr>
        <p:txBody>
          <a:bodyPr>
            <a:noAutofit/>
          </a:bodyPr>
          <a:lstStyle/>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Nas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civilizações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primitivas</a:t>
            </a:r>
            <a:r>
              <a:rPr lang="en-US" sz="2400" dirty="0" smtClean="0">
                <a:solidFill>
                  <a:schemeClr val="bg2">
                    <a:lumMod val="10000"/>
                  </a:schemeClr>
                </a:solidFill>
                <a:latin typeface="Arial Narrow" pitchFamily="34" charset="0"/>
              </a:rPr>
              <a:t>, o </a:t>
            </a:r>
            <a:r>
              <a:rPr lang="en-US" sz="2400" dirty="0" err="1" smtClean="0">
                <a:solidFill>
                  <a:schemeClr val="bg2">
                    <a:lumMod val="10000"/>
                  </a:schemeClr>
                </a:solidFill>
                <a:latin typeface="Arial Narrow" pitchFamily="34" charset="0"/>
              </a:rPr>
              <a:t>homem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empregava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assim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como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encontrava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Natureza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trabalhava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demorou</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muito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porém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para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que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aprendesse</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modelá</a:t>
            </a:r>
            <a:r>
              <a:rPr lang="en-US" sz="2400" dirty="0" smtClean="0">
                <a:solidFill>
                  <a:schemeClr val="bg2">
                    <a:lumMod val="10000"/>
                  </a:schemeClr>
                </a:solidFill>
                <a:latin typeface="Arial Narrow" pitchFamily="34" charset="0"/>
              </a:rPr>
              <a:t>-los e </a:t>
            </a:r>
            <a:r>
              <a:rPr lang="en-US" sz="2400" dirty="0" err="1" smtClean="0">
                <a:solidFill>
                  <a:schemeClr val="bg2">
                    <a:lumMod val="10000"/>
                  </a:schemeClr>
                </a:solidFill>
                <a:latin typeface="Arial Narrow" pitchFamily="34" charset="0"/>
              </a:rPr>
              <a:t>adaptá</a:t>
            </a:r>
            <a:r>
              <a:rPr lang="en-US" sz="2400" dirty="0" smtClean="0">
                <a:solidFill>
                  <a:schemeClr val="bg2">
                    <a:lumMod val="10000"/>
                  </a:schemeClr>
                </a:solidFill>
                <a:latin typeface="Arial Narrow" pitchFamily="34" charset="0"/>
              </a:rPr>
              <a:t>-los </a:t>
            </a:r>
            <a:r>
              <a:rPr lang="en-US" sz="2400" dirty="0" err="1" smtClean="0">
                <a:solidFill>
                  <a:schemeClr val="bg2">
                    <a:lumMod val="10000"/>
                  </a:schemeClr>
                </a:solidFill>
                <a:latin typeface="Arial Narrow" pitchFamily="34" charset="0"/>
              </a:rPr>
              <a:t>às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suas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necessidades</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defRPr/>
            </a:pPr>
            <a:endParaRPr lang="en-US" sz="2400" dirty="0" smtClean="0">
              <a:solidFill>
                <a:schemeClr val="bg2">
                  <a:lumMod val="10000"/>
                </a:schemeClr>
              </a:solidFill>
              <a:latin typeface="Arial Narrow" pitchFamily="34" charset="0"/>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grpSp>
        <p:nvGrpSpPr>
          <p:cNvPr id="5" name="Group 2"/>
          <p:cNvGrpSpPr>
            <a:grpSpLocks/>
          </p:cNvGrpSpPr>
          <p:nvPr/>
        </p:nvGrpSpPr>
        <p:grpSpPr bwMode="auto">
          <a:xfrm>
            <a:off x="5753100" y="3505200"/>
            <a:ext cx="2628900" cy="2743200"/>
            <a:chOff x="1701" y="5558"/>
            <a:chExt cx="4140" cy="4320"/>
          </a:xfrm>
        </p:grpSpPr>
        <p:pic>
          <p:nvPicPr>
            <p:cNvPr id="81923" name="BLOGGER_PHOTO_ID_5293150293747335266" descr="http://1.bp.blogspot.com/_AEqBYCS-rS0/SXUMJdmQgGI/AAAAAAAAAGs/_pJzZ7Bvx_8/s320/anta+de+s.+geralfo+-+s+geraldo+,+portugal.jpg">
              <a:hlinkClick r:id="rId2"/>
            </p:cNvPr>
            <p:cNvPicPr>
              <a:picLocks noChangeAspect="1" noChangeArrowheads="1"/>
            </p:cNvPicPr>
            <p:nvPr/>
          </p:nvPicPr>
          <p:blipFill>
            <a:blip r:embed="rId3" r:link="rId4" cstate="print"/>
            <a:srcRect/>
            <a:stretch>
              <a:fillRect/>
            </a:stretch>
          </p:blipFill>
          <p:spPr bwMode="auto">
            <a:xfrm>
              <a:off x="1701" y="5558"/>
              <a:ext cx="4140" cy="3597"/>
            </a:xfrm>
            <a:prstGeom prst="rect">
              <a:avLst/>
            </a:prstGeom>
            <a:noFill/>
            <a:ln w="9525">
              <a:noFill/>
              <a:miter lim="800000"/>
              <a:headEnd/>
              <a:tailEnd/>
            </a:ln>
          </p:spPr>
        </p:pic>
        <p:sp>
          <p:nvSpPr>
            <p:cNvPr id="81924" name="Text Box 4"/>
            <p:cNvSpPr txBox="1">
              <a:spLocks noChangeArrowheads="1"/>
            </p:cNvSpPr>
            <p:nvPr/>
          </p:nvSpPr>
          <p:spPr bwMode="auto">
            <a:xfrm>
              <a:off x="1701" y="9158"/>
              <a:ext cx="4140" cy="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pt-BR" sz="900" b="0" i="0" u="none" strike="noStrike" cap="none" normalizeH="0" baseline="0" dirty="0" smtClean="0">
                  <a:ln>
                    <a:noFill/>
                  </a:ln>
                  <a:solidFill>
                    <a:schemeClr val="tx1"/>
                  </a:solidFill>
                  <a:effectLst/>
                  <a:latin typeface="Arial" pitchFamily="34" charset="0"/>
                  <a:cs typeface="Arial" pitchFamily="34" charset="0"/>
                </a:rPr>
                <a:t>Anta de S. </a:t>
              </a:r>
              <a:r>
                <a:rPr kumimoji="0" lang="pt-BR" sz="900" b="0" i="0" u="none" strike="noStrike" cap="none" normalizeH="0" baseline="0" dirty="0" err="1" smtClean="0">
                  <a:ln>
                    <a:noFill/>
                  </a:ln>
                  <a:solidFill>
                    <a:schemeClr val="tx1"/>
                  </a:solidFill>
                  <a:effectLst/>
                  <a:latin typeface="Arial" pitchFamily="34" charset="0"/>
                  <a:cs typeface="Arial" pitchFamily="34" charset="0"/>
                </a:rPr>
                <a:t>Geralfo</a:t>
              </a:r>
              <a:r>
                <a:rPr kumimoji="0" lang="pt-BR" sz="900" b="0" i="0" u="none" strike="noStrike" cap="none" normalizeH="0" baseline="0" dirty="0" smtClean="0">
                  <a:ln>
                    <a:noFill/>
                  </a:ln>
                  <a:solidFill>
                    <a:schemeClr val="tx1"/>
                  </a:solidFill>
                  <a:effectLst/>
                  <a:latin typeface="Arial" pitchFamily="34" charset="0"/>
                  <a:cs typeface="Arial" pitchFamily="34" charset="0"/>
                </a:rPr>
                <a:t>, S. </a:t>
              </a:r>
              <a:r>
                <a:rPr kumimoji="0" lang="pt-BR" sz="900" b="0" i="0" u="none" strike="noStrike" cap="none" normalizeH="0" baseline="0" dirty="0" err="1" smtClean="0">
                  <a:ln>
                    <a:noFill/>
                  </a:ln>
                  <a:solidFill>
                    <a:schemeClr val="tx1"/>
                  </a:solidFill>
                  <a:effectLst/>
                  <a:latin typeface="Arial" pitchFamily="34" charset="0"/>
                  <a:cs typeface="Arial" pitchFamily="34" charset="0"/>
                </a:rPr>
                <a:t>Geralfo</a:t>
              </a:r>
              <a:r>
                <a:rPr kumimoji="0" lang="pt-BR" sz="900" b="0" i="0" u="none" strike="noStrike" cap="none" normalizeH="0" baseline="0" dirty="0" smtClean="0">
                  <a:ln>
                    <a:noFill/>
                  </a:ln>
                  <a:solidFill>
                    <a:schemeClr val="tx1"/>
                  </a:solidFill>
                  <a:effectLst/>
                  <a:latin typeface="Arial" pitchFamily="34" charset="0"/>
                  <a:cs typeface="Arial" pitchFamily="34" charset="0"/>
                </a:rPr>
                <a:t> - Portugal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0" name="Espaço Reservado para Conteúdo 2"/>
          <p:cNvSpPr txBox="1">
            <a:spLocks/>
          </p:cNvSpPr>
          <p:nvPr/>
        </p:nvSpPr>
        <p:spPr>
          <a:xfrm>
            <a:off x="381000" y="3246437"/>
            <a:ext cx="5181600" cy="4525963"/>
          </a:xfrm>
          <a:prstGeom prst="rect">
            <a:avLst/>
          </a:prstGeom>
        </p:spPr>
        <p:txBody>
          <a:bodyPr>
            <a:noAutofit/>
          </a:bodyPr>
          <a:lstStyle/>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Até</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época</a:t>
            </a:r>
            <a:r>
              <a:rPr lang="en-US" sz="2400" dirty="0" smtClean="0">
                <a:solidFill>
                  <a:schemeClr val="bg2">
                    <a:lumMod val="10000"/>
                  </a:schemeClr>
                </a:solidFill>
                <a:latin typeface="Arial Narrow" pitchFamily="34" charset="0"/>
              </a:rPr>
              <a:t> dos </a:t>
            </a:r>
            <a:r>
              <a:rPr lang="en-US" sz="2400" dirty="0" err="1" smtClean="0">
                <a:solidFill>
                  <a:schemeClr val="bg2">
                    <a:lumMod val="10000"/>
                  </a:schemeClr>
                </a:solidFill>
                <a:latin typeface="Arial Narrow" pitchFamily="34" charset="0"/>
              </a:rPr>
              <a:t>Grandes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Descobrimentos</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técnica</a:t>
            </a:r>
            <a:r>
              <a:rPr lang="en-US" sz="2400" dirty="0" smtClean="0">
                <a:solidFill>
                  <a:schemeClr val="bg2">
                    <a:lumMod val="10000"/>
                  </a:schemeClr>
                </a:solidFill>
                <a:latin typeface="Arial Narrow" pitchFamily="34" charset="0"/>
              </a:rPr>
              <a:t> se </a:t>
            </a:r>
            <a:r>
              <a:rPr lang="en-US" sz="2400" dirty="0" err="1" smtClean="0">
                <a:solidFill>
                  <a:schemeClr val="bg2">
                    <a:lumMod val="10000"/>
                  </a:schemeClr>
                </a:solidFill>
                <a:latin typeface="Arial Narrow" pitchFamily="34" charset="0"/>
              </a:rPr>
              <a:t>resumia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modelar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encontrados</a:t>
            </a:r>
            <a:r>
              <a:rPr lang="en-US" sz="2400" dirty="0" smtClean="0">
                <a:solidFill>
                  <a:schemeClr val="bg2">
                    <a:lumMod val="10000"/>
                  </a:schemeClr>
                </a:solidFill>
                <a:latin typeface="Arial Narrow" pitchFamily="34" charset="0"/>
              </a:rPr>
              <a:t>. Na </a:t>
            </a:r>
            <a:r>
              <a:rPr lang="en-US" sz="2400" dirty="0" err="1" smtClean="0">
                <a:solidFill>
                  <a:schemeClr val="bg2">
                    <a:lumMod val="10000"/>
                  </a:schemeClr>
                </a:solidFill>
                <a:latin typeface="Arial Narrow" pitchFamily="34" charset="0"/>
              </a:rPr>
              <a:t>construção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predominavam</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pedra</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madeira</a:t>
            </a:r>
            <a:r>
              <a:rPr lang="en-US" sz="2400" dirty="0" smtClean="0">
                <a:solidFill>
                  <a:schemeClr val="bg2">
                    <a:lumMod val="10000"/>
                  </a:schemeClr>
                </a:solidFill>
                <a:latin typeface="Arial Narrow" pitchFamily="34" charset="0"/>
              </a:rPr>
              <a:t> e o </a:t>
            </a:r>
            <a:r>
              <a:rPr lang="en-US" sz="2400" dirty="0" err="1" smtClean="0">
                <a:solidFill>
                  <a:schemeClr val="bg2">
                    <a:lumMod val="10000"/>
                  </a:schemeClr>
                </a:solidFill>
                <a:latin typeface="Arial Narrow" pitchFamily="34" charset="0"/>
              </a:rPr>
              <a:t>barro</a:t>
            </a:r>
            <a:r>
              <a:rPr lang="en-US" sz="2400" dirty="0" smtClean="0">
                <a:solidFill>
                  <a:schemeClr val="bg2">
                    <a:lumMod val="10000"/>
                  </a:schemeClr>
                </a:solidFill>
                <a:latin typeface="Arial Narrow" pitchFamily="34" charset="0"/>
              </a:rPr>
              <a:t>. Os </a:t>
            </a:r>
            <a:r>
              <a:rPr lang="en-US" sz="2400" dirty="0" err="1" smtClean="0">
                <a:solidFill>
                  <a:schemeClr val="bg2">
                    <a:lumMod val="10000"/>
                  </a:schemeClr>
                </a:solidFill>
                <a:latin typeface="Arial Narrow" pitchFamily="34" charset="0"/>
              </a:rPr>
              <a:t>metais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eram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empregados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menor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escala</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ainda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menos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couros</a:t>
            </a:r>
            <a:r>
              <a:rPr lang="en-US" sz="2400" dirty="0" smtClean="0">
                <a:solidFill>
                  <a:schemeClr val="bg2">
                    <a:lumMod val="10000"/>
                  </a:schemeClr>
                </a:solidFill>
                <a:latin typeface="Arial Narrow" pitchFamily="34" charset="0"/>
              </a:rPr>
              <a:t> e as </a:t>
            </a:r>
            <a:r>
              <a:rPr lang="en-US" sz="2400" dirty="0" err="1" smtClean="0">
                <a:solidFill>
                  <a:schemeClr val="bg2">
                    <a:lumMod val="10000"/>
                  </a:schemeClr>
                </a:solidFill>
                <a:latin typeface="Arial Narrow" pitchFamily="34" charset="0"/>
              </a:rPr>
              <a:t>fibras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vegetais</a:t>
            </a:r>
            <a:r>
              <a:rPr lang="en-US" sz="2400" dirty="0" smtClean="0">
                <a:solidFill>
                  <a:schemeClr val="bg2">
                    <a:lumMod val="10000"/>
                  </a:schemeClr>
                </a:solidFill>
                <a:latin typeface="Arial Narrow" pitchFamily="34"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FERRO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2466" name="Picture 2" descr="https://encrypted-tbn3.gstatic.com/images?q=tbn:ANd9GcTGh11P-_CTX3CxTCT4GIe_AQRJSAhfuP54uWJj62PSo1fQQNdHgw"/>
          <p:cNvPicPr>
            <a:picLocks noChangeAspect="1" noChangeArrowheads="1"/>
          </p:cNvPicPr>
          <p:nvPr/>
        </p:nvPicPr>
        <p:blipFill>
          <a:blip r:embed="rId2" cstate="print"/>
          <a:srcRect/>
          <a:stretch>
            <a:fillRect/>
          </a:stretch>
        </p:blipFill>
        <p:spPr bwMode="auto">
          <a:xfrm>
            <a:off x="457200" y="1524000"/>
            <a:ext cx="8153400" cy="350831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PLÁSTICOS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304800" y="1524000"/>
            <a:ext cx="8458200" cy="6172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Os plásticos permitem uma diversificação cada vez maior na substituição de produtos tradicionalmente fabricados de metais destinados às instalações elétricas, hidráulicas e outros afins.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São utilizadas como tubulações e conexões de plástico do tipo PVC </a:t>
            </a:r>
            <a:r>
              <a:rPr kumimoji="0" lang="pt-BR" sz="2400" b="0" i="0" u="none" strike="noStrike" kern="1200" cap="none" spc="0" normalizeH="0" noProof="0" dirty="0" smtClean="0">
                <a:ln>
                  <a:noFill/>
                </a:ln>
                <a:solidFill>
                  <a:schemeClr val="tx1"/>
                </a:solidFill>
                <a:effectLst/>
                <a:uLnTx/>
                <a:uFillTx/>
                <a:latin typeface="Arial Narrow" pitchFamily="34" charset="0"/>
              </a:rPr>
              <a:t> nas instalações de água e também de esgotos.</a:t>
            </a:r>
          </a:p>
          <a:p>
            <a:pPr marL="342900" lvl="0" indent="-342900">
              <a:spcBef>
                <a:spcPct val="20000"/>
              </a:spcBef>
              <a:defRPr/>
            </a:pPr>
            <a:r>
              <a:rPr lang="pt-BR" sz="2400" dirty="0" smtClean="0">
                <a:latin typeface="Arial Narrow" pitchFamily="34" charset="0"/>
              </a:rPr>
              <a:t>	As canalizações de plástico  são bem mais fáceis de serem trabalhadas, proporcionando maior rapidez nos serviços, além de não sofrerem ações corrosivas. Entretanto é um material que tem pouca resistência aos choques, não devendo ser utilizado em abastecimento de água quente e gás.</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PLÁSTICOS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3492" name="Picture 4" descr="http://pvcdemonterrey.com/home/wp-content/themes/BC/imgproductos/TUBERIA-Y-CONEXIONES-PVC-SANITARIO/TUBERIA-Y-CONEXIONES-PVC-SANITARIO.jpg"/>
          <p:cNvPicPr>
            <a:picLocks noChangeAspect="1" noChangeArrowheads="1"/>
          </p:cNvPicPr>
          <p:nvPr/>
        </p:nvPicPr>
        <p:blipFill>
          <a:blip r:embed="rId2" cstate="print"/>
          <a:srcRect/>
          <a:stretch>
            <a:fillRect/>
          </a:stretch>
        </p:blipFill>
        <p:spPr bwMode="auto">
          <a:xfrm>
            <a:off x="3793067" y="3657600"/>
            <a:ext cx="4741333" cy="2743200"/>
          </a:xfrm>
          <a:prstGeom prst="rect">
            <a:avLst/>
          </a:prstGeom>
          <a:noFill/>
        </p:spPr>
      </p:pic>
      <p:pic>
        <p:nvPicPr>
          <p:cNvPr id="63494" name="Picture 6" descr="http://i03.i.aliimg.com/img/pb/597/451/251/1275113686165_hz-fileserver3_1066028.jpg"/>
          <p:cNvPicPr>
            <a:picLocks noChangeAspect="1" noChangeArrowheads="1"/>
          </p:cNvPicPr>
          <p:nvPr/>
        </p:nvPicPr>
        <p:blipFill>
          <a:blip r:embed="rId3" cstate="print"/>
          <a:srcRect/>
          <a:stretch>
            <a:fillRect/>
          </a:stretch>
        </p:blipFill>
        <p:spPr bwMode="auto">
          <a:xfrm>
            <a:off x="457200" y="1295400"/>
            <a:ext cx="5653813" cy="22764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1" name="Rectangle 3"/>
          <p:cNvSpPr txBox="1">
            <a:spLocks noChangeArrowheads="1"/>
          </p:cNvSpPr>
          <p:nvPr/>
        </p:nvSpPr>
        <p:spPr>
          <a:xfrm>
            <a:off x="304800" y="1524000"/>
            <a:ext cx="8458200" cy="1828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r>
              <a:rPr lang="pt-BR" sz="2400" dirty="0" smtClean="0">
                <a:latin typeface="Arial" pitchFamily="34" charset="0"/>
                <a:cs typeface="Arial" pitchFamily="34" charset="0"/>
              </a:rPr>
              <a:t>São os materiais utilizados para vedação das coberturas. </a:t>
            </a:r>
          </a:p>
          <a:p>
            <a:pPr marL="342900" lvl="0" indent="-342900">
              <a:spcBef>
                <a:spcPct val="20000"/>
              </a:spcBef>
              <a:defRPr/>
            </a:pPr>
            <a:r>
              <a:rPr lang="pt-BR" sz="2400" dirty="0" smtClean="0">
                <a:latin typeface="Arial" pitchFamily="34" charset="0"/>
                <a:cs typeface="Arial" pitchFamily="34" charset="0"/>
              </a:rPr>
              <a:t>	Podem ser de cerâmica (barro), concreto, fibrocimento, vidro, metálicas, galvanizadas, ecológicas (fibras naturais ou materiais reciclados) e de policarbonato.</a:t>
            </a:r>
            <a:endParaRPr kumimoji="0" lang="pt-BR"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51558" name="AutoShape 6" descr="data:image/jpeg;base64,/9j/4AAQSkZJRgABAQAAAQABAAD/2wBDAAkGBwgHBgkIBwgKCgkLDRYPDQwMDRsUFRAWIB0iIiAdHx8kKDQsJCYxJx8fLT0tMTU3Ojo6Iys/RD84QzQ5Ojf/2wBDAQoKCg0MDRoPDxo3JR8lNzc3Nzc3Nzc3Nzc3Nzc3Nzc3Nzc3Nzc3Nzc3Nzc3Nzc3Nzc3Nzc3Nzc3Nzc3Nzc3Nzf/wAARCAC5ARADASIAAhEBAxEB/8QAGwABAAMBAQEBAAAAAAAAAAAAAAIDBAEFBgf/xAA7EAACAgECBAQDBgUCBgMAAAABAgADEQQhBRIxQRMiUWEycYEGFCNSkaFCYrHB0XLhFRYzNEPwJJLx/8QAFgEBAQEAAAAAAAAAAAAAAAAAAAEC/8QAGhEBAQEAAwEAAAAAAAAAAAAAABEBAiExUf/aAAwDAQACEQMRAD8A/cYiICIiAiIgIiICIiAiIgIiICIiAiIgIiZtTrdNpRm+5E9ATv8ApA0xPHXjFuof/wCFoy9eceLa3Iv02np6e02pll5SDggHIhKtiIhSIiAiIgIiICIiAiIgIiICIiAiIgIiICIiAiIgIiICInIAkAEk4Anm6vjej07BFc3WHote/wC88X7WWaxtbVXp7hZSU89Ctg7HfM0cIu0Wq0yanRVqFyUO26sNiphmrG1fFNaNgNHX0PdpGjhunqYPYDdb3stOTL7rq6QPFcLk4APcynxdTqFI0tXh5OBZYOn0gbSVRQXIVQe5xLdPqRXYUYeRjkONwD7+k8ltApYtqy1zFuYc+4B9h0Ekq0q2UBVj1YMQYH0Sur55WBx1wek7PATmd28jKe9inkbP06zTXrdTUTzlbQfhVxyP+vQwtevE8+ni2ndkrv59Nc/Su4cpPyPSbwcjPaFdiJFmCgkkADqTAlE+fv8Atbw1dYNLpn+82A4sNZ8qfMz0dLxSrUOygY5d89cfOEuN8Suq6u5Q1Thh7GTEK7ERAREQEREBERAREQEREBEThOBmB2czPP1PF6KiUpBvs/KnT9Z5tycQ4g2NXaKdOetVR3P1hK3cR47o9E4qVjfqG+Gqrcmee9/FOIE87fc6CMci/H+su02h02kx93pVW7t1Y/WaGZa15rGCrnGW7mEZKeHaemsqiZLDDOTlj9Z89w+vUcK4xdpB4i06p+cNWhID9PTAB9Z9KNT4zFaF5yDgnsvznBWx/wCvazkblV2EJuIUabTpl93YndjvvLvEO3LkfKBco2CEAbbDpJ4RxkfqDCoBz0bHznPDV9xjMGth8JJHr3kHBXLMwCjcknGBAqvcVqymzwz/AAtt/SVU8Wrc8lqmojbFgyD9Znv4rQrt4S+M/Jyl8YBHpnuJhbxr0UEYRQAvPsAB6SJXunW6RrF0/irzOfKmA6n6dpOoPp/Lp7HpH8p51+qncfrPmtUGqKtS+LO55RuZTfqtdZpno1VtiIx+OobY/K3fEFfScR+1tPD1atkXU6jlyq6dsjP8x/h/eeDZqeM8ddm1dgo0p+GlNh9fWV8N4ZQqc9OLz3IOeUfLrPWqrIGM94TvVGh0Feh/7euslup5eUz0RqG5tyQR2YY/eW08nJyMcevpJtSrKQCCP1hcxFNQM5ZSpz1H+RNi66yr4WNoPQN/kf4nntpiu6Hl+XSQzZXvy5/0Hf8ASFr36dfU7cj+SwDcZBx9RNIYEZBBHqJ829laIL7wuVHlY+Vt+wkNBqbNU1Gr0djg+IA4cECxM4YMPzDqDKtfUxEQpERAREQERmRd1ReZ2CqO5MCU4WAGSQB6mebbxVWbk0dZtP5jssztVbeQ2rtLfyLsohK2X8SQHk06m1vUdBMlq3an/uLSE/IvSWBVQYQBR7TjMEBLHHt3hEaqkqGKkAx37zruqKS7Ae3cytrGIIT9epkPKGdiMsT69YE/FtsOKk5cH4m6/wC054Sq3Na5saQNvXHSQ59jk5HtAv5/IQqgL2UDvK2Bf4tiR0znE4G5VzKrNQqBbCeVWPVv8dZBM5BJb6n0EeIK1BJCrj4ycTzreINnl06Ekjq4wPoso+7X6gi3V2E+vN/iErRqONuDjRjxXHUsuFP95mdNXr8Pq7PIOgOwH0l6img4qTLd2ads8W35d99xCKVWmlgFQsw7t/YQPEtyWOB6S+ugD4QWx69pfVUrEKSS38oJA+fpAwmkB1BGSfWaq9OLMco5sbAqdpetdlSnn/ErGwCgFfmR1/TM011VtuF8NwMF1yAfbfrCx4+p4YrHmUGq3+F1OCD9Osp8bX6ZvxkGqQdGA5HH9jPdZ9sEljnqwxj5SpxzZyRg+0EYdNxHSXsUFpS0da7V5SPr0m5GOdjg+0z36JNTWeemsjpzOMT4jV6niOl4g7cFzdZpH5vuy5dbk/iHttv9ISx+irbyhmcAAdzPH4jx4V2CjRUNfaTghe3vmaaq7+M0121N4OlsUMNtx7T1dBwzS6FMVJ5upY9TC968LR8C1XEW8XjFpKEgildh7Zn0dNNemUJWgCgbASdlqVIxdgoXcknAAmbT2X8QtBoTk0ivk2ttz/6fb3lXx7URENERIWWJWpaxgo9SYE5Cyxa1LOwUDuZgs4i1mV0iZP526TOaWsbn1NhdvTOwhKuv4mzkpoqvEb8zbATMdM+o8+utNjdeQbKPpNGQuyjEHbqcZhBQFHKgCj0E4Ry7scSDWgbICT2lHQnJB/tCrWuJP4Q9iTKs5PmYttviTUO46YHrOFq0t5CrFiBj8p+XrCA5nHlXyjvKWDFjgdDkiTK+LY5FhDHGK3yOUj0xKn1gq21KjIOME4P+8CRXddzknpnYSu21FGS6jJ2ztvMt+sew5pQAA+Ut1I+U4tH8VpI78x3aRKPqmLJyArnOOYZJPsJHwHdjZa3L/M27f7S4AJnwgASN2J3kVVm6ktkQituVDioebux3J+skKntPnJJxLkrUYGN8YxL/AAgic1mVX23gjOlAGBjJ7CXijAw+w7juZcqg1kq7U9+YAHIlhDKoFiLanQMoz+olWM6B1HNUiOpHQ7MD6+4lqGu0H8HDEble31kitVaj4lJOeUNnBkGs587n9MQrgVKX/DBLDJz0H+8gzlnzY/yhgMjYnuCP8SxKWOC2AD27yCsDmblrHNj3lyUBcM5zjsJeqhRjH6S1KubrsJRjbnt/DrGAepI2nNPwLQUFmFHKX+LlY7z01rVRsIc8u8EedwsJprLtEuyI+U9gd8S3U6tayKqg1lzbLWm5Pz9BPO4mbK9Ub6635HTlZ03IPYz3+HabT00K2mGRYAxcnJb3Jgxmq4YdQyW8Rw7LutQPkX5+pnpgYAAAAHYROw0SFtqVKWscKvqTMH2h19vC+D6nW01ixqV5uU+nczz9FYvENPTrbLFuFiBlIOVwYSt9vEns8ukryD/5GG0oFBZ+fUWG1j2boJZkYwBtGPzbd94R0EAeXAHtOOcAs2wlZvX/AMa5PrKzzbFjzH2gSfUYB8MfNpA5LeZix7jtOrzMfKuMevSdXwlLBjllO+e0CCK7k+H8Pv0nWamluW1hzsM4PT3xI6jx8qyEFQT8I2A9x/eUXa2tVNepAs/0Hp75gabWdhhMPWenIcMp9vWZr9YiBvECMo/8bfFn+082zU22nyFgM7FTg/8AvtOpRvzXsAc7+siVOzU2WWk1c6LnyAnOPlFelPNz2k57EnJks4BWoYz37mdUMx3JBxgZhEgypgVjBPeSrUvuN/QmSRACM4HsZeiY9s+0LmI+Gowcb9D7yfhk5OwB/aSUAdeslnI7HMLEOUKNwd5OtjX0JIIkAxzjGMY3bfM5vnC5UZ79/aBYfu7KRyiv3XoZPxSqkVDkX17mVNXkKCAc+kBC5AVSAPpA5vu2QCf2lqI79Nhjr2l1WmJYEjJ7gdJp8MAQrMlYrGxJPqZJVLHb6mXioE5P7yaqAMYxKKfDIGcxzOpmjlBnGKIvM2NoFavY2QBtM2rvFK89zhR7nEz3cTv1V33bhNPjsDh7icV1j3Pf5CbdBwlaH+8auw6nVH+NhhU9lXtCeseno1nEc5VtLpfzHaxx7DsPnPcoqSilKawQiKFGfSTE7CwiIhVdtaW1vXYoZHBVlPQgz854UL/sXxW/gvEWf/glrG3h+scZWoHc1kjpg9J9zbxHmYppV58Hlaw/Cpme41MSbz47Ebhhlf0hne1On1tWppWzSMLFPRlIJ+fynHJO7noT5SZCunT1ODVXXVjotY5R9ZN6265B98QIKS45ah3+XzlgesPgkuwOMDoPaUhj+nUkyF3EaKvwrgrud+Uf1PpIa3O+AOVSwP5RtMmr1OnCfiYNmNgm/wCvtPOv1TsoVbCA2cVqeo9/WU10khWtPKISrW1lzvhCygjAC7AD+sgKM4Np7bCXcqqB4WNxue5E4ic2CSGhBWUfAoH9Z0IS2+4HaWLUMk46/tLkUbZIzApFe+4IzLkrx0HXYjGZPAXsDgyYK427nbMLEVU8ue+ehP8ASTU9Sf3nCMKNicdDmc5dycknpvDSYYk+v7QQzAKCPcH0hQAd+4kgCCANgeghECpwdge2CYycYI+kkEZzup32yOgE2UaXYMf/ALH+0DLVQ9h3yMmbqdMEA5uvp3PzmgKlQ9/3MiTnYbL6SqHAHKv/AOSIHedHSOkDv7SJIWRtuWpC7sAAOpnjJq9ZxpinC18PTg76yweX3CjuffpBXoaviVOmwGYs7fBXWOZ2+QlFPDdZxEl+KOatMfh0tbbsP5z/AGE9Dh3CtPoMtWC9zfHdYcs317D2m8QT6roproqWqmta61GFVRgASyIhSIiAiIgfKa7Tajgt7WUln4bY5d171Mep+Rmim+nU1BqXDL18vafQuiupV1DKRggjYz5riH2bsosbU8Du8FzuaGPkPy9IZ3Im4ZQd/rIpew6b5PQzBpeNYu+6cSqbS6kfwsOvvN71q4D1kDv7GRLXk/abj9XC6a1VA2qtBK56KB3M8fRag8WGNPbWOYfiMzZOfUzLx4pf9o2quH4dPKmfTuf6z1/+XNJqKEvpH3fUZ5zYmyHPZvaGe91pTQHTBjprC7Ns/i9/ljp8p3CKwGcN1wZkTVX6TNVzi9V6spzt7GbNIy8QfFY8o7sPh+UKurJZR2HXE16cV5w4C/WQ+56mlTv4qAbFPjH07woexCyHIHc7Y+cK2Pp8DKnmHpIFNumOsrp1DKSoyT1IzkfSaA9d2zYVj2zvCqRygAdCNt51QQRjfvvLWpI6gHfv2kOXk25TnbBHWB0+Xpn3xGTjK9c9M9IQ+mCTLghONsEwK1XOem/XEvpoZzy45s9vSaadJnBbyj0HUzTzJWOVRv6CVYhTp0rGWwcfoJJreyD6mQZmfdj9JwQO99zv6zonDKr766K2e1wqDqSYFpcDYzDq+IV6ewVFXsvb4aaxlm/xKEs1nFCp0I+76fPmvsX4h/KP7z1dDw+jRL+Epaw/HY5y7fMwevNo4Rfrm8XjDApnbSIfIN9uY/xH9p7iIqKFVQFAwAB0ncTsEIiIUiIgIiICIiAnMTsQMPFOFaPilHha2kOOqsNmU+oM+V13DuLcADW6TOu0Y3II86j3HefcTmITcr8XodtXrXutw1l1uSPUk+nyn3uj4PrNeFOsJp04GAg2OPlPol4do11J1K6WgXnrYKxzfrNOJIznGMWh4VotFWUppG/xFtyZ4vFfssCzarg1p0uqG/LnyN7e0+nxGJWpj4fT8du0Vw0nHtO2ku7WkeRvr0nsMlWoVbK2wT0srP8A7mezrNHp9bQ1GqqS2tuqsMz5PUfZziPCGNvALhbTkk6a09B6AwzNxZqq7tMviWAMqgnxgNh81HT5yK3edRgeYZ5s7COH8fovvbS6pW0usBwardv09Zsu4fTYeaomhj3XoR8pA0+ocbZ8UZx6ETX5XGcmZ9Lo+VhzYazpkbZmyhGyeYIxU/JR9e5lXHadOznyjCnuZrRaqPUnoWkOcchUZZs7noJHqeYnJ9YVa1rNsvlH9ZWI2gtgQJe04zY6zPqtXVpajZc4VR3JmKoa3jB/B5tLo+nin47B6qIFms4mEtGm0tbajUt0rTt7k9hLtLwdrrE1HFnW6xTlal+BP8zfodBp9DUa9NWFycs3UsfUmaoI4FAAA2AncREKREQEREBERAREQEREBERAREQEREBERATmJ2IHl8b4DoOM08mrq84+C1NnU+xnymoTjX2WsVrw3EuFnZrEXz1e5HpPv5ErkYO49DCbxrwNDqa9bSL6WzWw6A7gzcOYrjovZR0nymkT/hH271ujA5NPq08WoHoCeuPrmfVc3pCZqU7kdJDm2wOso1erp0lLXah1RF65/tA0PYqgljges8vUcWZtSdJoajqNT+Rei+5PaQp0vEeNYcltFoiOp/6lg9h2E+g0Oh02hqFWlqCL3Pdvme8HrztDwPNo1XFbBqNR2THkT6d/nPaxOxDUIiICIiAiIgIiICIiAiIgIiICIiAiIgIiICIiAiIgIiIHxH22Q6b7Q8F142UsamPp6f1M98NnMx/bzRX63ggbS0G66i5bQq9cDrj12PSebpqOK8fpSus2aDRgYstZStj47BT0+cjHmtmr4t+P9z4dV961h/gU7J7sewm3hnAStq6zi1o1Wr6qMfh1f6R/czfwrhWk4VpxTo6uUfxMd2c+pPebRKuZ9MTsRDRERAREQEREBERAREQEREBERAREQEREBERAREQEREBERAREQOYiD0iB0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1560" name="AutoShape 8" descr="data:image/jpeg;base64,/9j/4AAQSkZJRgABAQAAAQABAAD/2wBDAAkGBwgHBgkIBwgKCgkLDRYPDQwMDRsUFRAWIB0iIiAdHx8kKDQsJCYxJx8fLT0tMTU3Ojo6Iys/RD84QzQ5Ojf/2wBDAQoKCg0MDRoPDxo3JR8lNzc3Nzc3Nzc3Nzc3Nzc3Nzc3Nzc3Nzc3Nzc3Nzc3Nzc3Nzc3Nzc3Nzc3Nzc3Nzc3Nzf/wAARCAC5ARADASIAAhEBAxEB/8QAGwABAAMBAQEBAAAAAAAAAAAAAAIDBAEFBgf/xAA7EAACAgECBAQDBgUCBgMAAAABAgADEQQhBRIxQRMiUWEycYEGFCNSkaFCYrHB0XLhFRYzNEPwJJLx/8QAFgEBAQEAAAAAAAAAAAAAAAAAAAEC/8QAGhEBAQEAAwEAAAAAAAAAAAAAABEBAiExUf/aAAwDAQACEQMRAD8A/cYiICIiAiIgIiICIiAiIgIiICIiAiIgIiZtTrdNpRm+5E9ATv8ApA0xPHXjFuof/wCFoy9eceLa3Iv02np6e02pll5SDggHIhKtiIhSIiAiIgIiICIiAiIgIiICIiAiIgIiICIiAiIgIiICInIAkAEk4Anm6vjej07BFc3WHote/wC88X7WWaxtbVXp7hZSU89Ctg7HfM0cIu0Wq0yanRVqFyUO26sNiphmrG1fFNaNgNHX0PdpGjhunqYPYDdb3stOTL7rq6QPFcLk4APcynxdTqFI0tXh5OBZYOn0gbSVRQXIVQe5xLdPqRXYUYeRjkONwD7+k8ltApYtqy1zFuYc+4B9h0Ekq0q2UBVj1YMQYH0Sur55WBx1wek7PATmd28jKe9inkbP06zTXrdTUTzlbQfhVxyP+vQwtevE8+ni2ndkrv59Nc/Su4cpPyPSbwcjPaFdiJFmCgkkADqTAlE+fv8Atbw1dYNLpn+82A4sNZ8qfMz0dLxSrUOygY5d89cfOEuN8Suq6u5Q1Thh7GTEK7ERAREQEREBERAREQEREBEThOBmB2czPP1PF6KiUpBvs/KnT9Z5tycQ4g2NXaKdOetVR3P1hK3cR47o9E4qVjfqG+Gqrcmee9/FOIE87fc6CMci/H+su02h02kx93pVW7t1Y/WaGZa15rGCrnGW7mEZKeHaemsqiZLDDOTlj9Z89w+vUcK4xdpB4i06p+cNWhID9PTAB9Z9KNT4zFaF5yDgnsvznBWx/wCvazkblV2EJuIUabTpl93YndjvvLvEO3LkfKBco2CEAbbDpJ4RxkfqDCoBz0bHznPDV9xjMGth8JJHr3kHBXLMwCjcknGBAqvcVqymzwz/AAtt/SVU8Wrc8lqmojbFgyD9Znv4rQrt4S+M/Jyl8YBHpnuJhbxr0UEYRQAvPsAB6SJXunW6RrF0/irzOfKmA6n6dpOoPp/Lp7HpH8p51+qncfrPmtUGqKtS+LO55RuZTfqtdZpno1VtiIx+OobY/K3fEFfScR+1tPD1atkXU6jlyq6dsjP8x/h/eeDZqeM8ddm1dgo0p+GlNh9fWV8N4ZQqc9OLz3IOeUfLrPWqrIGM94TvVGh0Feh/7euslup5eUz0RqG5tyQR2YY/eW08nJyMcevpJtSrKQCCP1hcxFNQM5ZSpz1H+RNi66yr4WNoPQN/kf4nntpiu6Hl+XSQzZXvy5/0Hf8ASFr36dfU7cj+SwDcZBx9RNIYEZBBHqJ829laIL7wuVHlY+Vt+wkNBqbNU1Gr0djg+IA4cECxM4YMPzDqDKtfUxEQpERAREQERmRd1ReZ2CqO5MCU4WAGSQB6mebbxVWbk0dZtP5jssztVbeQ2rtLfyLsohK2X8SQHk06m1vUdBMlq3an/uLSE/IvSWBVQYQBR7TjMEBLHHt3hEaqkqGKkAx37zruqKS7Ae3cytrGIIT9epkPKGdiMsT69YE/FtsOKk5cH4m6/wC054Sq3Na5saQNvXHSQ59jk5HtAv5/IQqgL2UDvK2Bf4tiR0znE4G5VzKrNQqBbCeVWPVv8dZBM5BJb6n0EeIK1BJCrj4ycTzreINnl06Ekjq4wPoso+7X6gi3V2E+vN/iErRqONuDjRjxXHUsuFP95mdNXr8Pq7PIOgOwH0l6img4qTLd2ads8W35d99xCKVWmlgFQsw7t/YQPEtyWOB6S+ugD4QWx69pfVUrEKSS38oJA+fpAwmkB1BGSfWaq9OLMco5sbAqdpetdlSnn/ErGwCgFfmR1/TM011VtuF8NwMF1yAfbfrCx4+p4YrHmUGq3+F1OCD9Osp8bX6ZvxkGqQdGA5HH9jPdZ9sEljnqwxj5SpxzZyRg+0EYdNxHSXsUFpS0da7V5SPr0m5GOdjg+0z36JNTWeemsjpzOMT4jV6niOl4g7cFzdZpH5vuy5dbk/iHttv9ISx+irbyhmcAAdzPH4jx4V2CjRUNfaTghe3vmaaq7+M0121N4OlsUMNtx7T1dBwzS6FMVJ5upY9TC968LR8C1XEW8XjFpKEgildh7Zn0dNNemUJWgCgbASdlqVIxdgoXcknAAmbT2X8QtBoTk0ivk2ttz/6fb3lXx7URENERIWWJWpaxgo9SYE5Cyxa1LOwUDuZgs4i1mV0iZP526TOaWsbn1NhdvTOwhKuv4mzkpoqvEb8zbATMdM+o8+utNjdeQbKPpNGQuyjEHbqcZhBQFHKgCj0E4Ry7scSDWgbICT2lHQnJB/tCrWuJP4Q9iTKs5PmYttviTUO46YHrOFq0t5CrFiBj8p+XrCA5nHlXyjvKWDFjgdDkiTK+LY5FhDHGK3yOUj0xKn1gq21KjIOME4P+8CRXddzknpnYSu21FGS6jJ2ztvMt+sew5pQAA+Ut1I+U4tH8VpI78x3aRKPqmLJyArnOOYZJPsJHwHdjZa3L/M27f7S4AJnwgASN2J3kVVm6ktkQituVDioebux3J+skKntPnJJxLkrUYGN8YxL/AAgic1mVX23gjOlAGBjJ7CXijAw+w7juZcqg1kq7U9+YAHIlhDKoFiLanQMoz+olWM6B1HNUiOpHQ7MD6+4lqGu0H8HDEble31kitVaj4lJOeUNnBkGs587n9MQrgVKX/DBLDJz0H+8gzlnzY/yhgMjYnuCP8SxKWOC2AD27yCsDmblrHNj3lyUBcM5zjsJeqhRjH6S1KubrsJRjbnt/DrGAepI2nNPwLQUFmFHKX+LlY7z01rVRsIc8u8EedwsJprLtEuyI+U9gd8S3U6tayKqg1lzbLWm5Pz9BPO4mbK9Ub6635HTlZ03IPYz3+HabT00K2mGRYAxcnJb3Jgxmq4YdQyW8Rw7LutQPkX5+pnpgYAAAAHYROw0SFtqVKWscKvqTMH2h19vC+D6nW01ixqV5uU+nczz9FYvENPTrbLFuFiBlIOVwYSt9vEns8ukryD/5GG0oFBZ+fUWG1j2boJZkYwBtGPzbd94R0EAeXAHtOOcAs2wlZvX/AMa5PrKzzbFjzH2gSfUYB8MfNpA5LeZix7jtOrzMfKuMevSdXwlLBjllO+e0CCK7k+H8Pv0nWamluW1hzsM4PT3xI6jx8qyEFQT8I2A9x/eUXa2tVNepAs/0Hp75gabWdhhMPWenIcMp9vWZr9YiBvECMo/8bfFn+082zU22nyFgM7FTg/8AvtOpRvzXsAc7+siVOzU2WWk1c6LnyAnOPlFelPNz2k57EnJks4BWoYz37mdUMx3JBxgZhEgypgVjBPeSrUvuN/QmSRACM4HsZeiY9s+0LmI+Gowcb9D7yfhk5OwB/aSUAdeslnI7HMLEOUKNwd5OtjX0JIIkAxzjGMY3bfM5vnC5UZ79/aBYfu7KRyiv3XoZPxSqkVDkX17mVNXkKCAc+kBC5AVSAPpA5vu2QCf2lqI79Nhjr2l1WmJYEjJ7gdJp8MAQrMlYrGxJPqZJVLHb6mXioE5P7yaqAMYxKKfDIGcxzOpmjlBnGKIvM2NoFavY2QBtM2rvFK89zhR7nEz3cTv1V33bhNPjsDh7icV1j3Pf5CbdBwlaH+8auw6nVH+NhhU9lXtCeseno1nEc5VtLpfzHaxx7DsPnPcoqSilKawQiKFGfSTE7CwiIhVdtaW1vXYoZHBVlPQgz854UL/sXxW/gvEWf/glrG3h+scZWoHc1kjpg9J9zbxHmYppV58Hlaw/Cpme41MSbz47Ebhhlf0hne1On1tWppWzSMLFPRlIJ+fynHJO7noT5SZCunT1ODVXXVjotY5R9ZN6265B98QIKS45ah3+XzlgesPgkuwOMDoPaUhj+nUkyF3EaKvwrgrud+Uf1PpIa3O+AOVSwP5RtMmr1OnCfiYNmNgm/wCvtPOv1TsoVbCA2cVqeo9/WU10khWtPKISrW1lzvhCygjAC7AD+sgKM4Np7bCXcqqB4WNxue5E4ic2CSGhBWUfAoH9Z0IS2+4HaWLUMk46/tLkUbZIzApFe+4IzLkrx0HXYjGZPAXsDgyYK427nbMLEVU8ue+ehP8ASTU9Sf3nCMKNicdDmc5dycknpvDSYYk+v7QQzAKCPcH0hQAd+4kgCCANgeghECpwdge2CYycYI+kkEZzup32yOgE2UaXYMf/ALH+0DLVQ9h3yMmbqdMEA5uvp3PzmgKlQ9/3MiTnYbL6SqHAHKv/AOSIHedHSOkDv7SJIWRtuWpC7sAAOpnjJq9ZxpinC18PTg76yweX3CjuffpBXoaviVOmwGYs7fBXWOZ2+QlFPDdZxEl+KOatMfh0tbbsP5z/AGE9Dh3CtPoMtWC9zfHdYcs317D2m8QT6roproqWqmta61GFVRgASyIhSIiAiIgfKa7Tajgt7WUln4bY5d171Mep+Rmim+nU1BqXDL18vafQuiupV1DKRggjYz5riH2bsosbU8Du8FzuaGPkPy9IZ3Im4ZQd/rIpew6b5PQzBpeNYu+6cSqbS6kfwsOvvN71q4D1kDv7GRLXk/abj9XC6a1VA2qtBK56KB3M8fRag8WGNPbWOYfiMzZOfUzLx4pf9o2quH4dPKmfTuf6z1/+XNJqKEvpH3fUZ5zYmyHPZvaGe91pTQHTBjprC7Ns/i9/ljp8p3CKwGcN1wZkTVX6TNVzi9V6spzt7GbNIy8QfFY8o7sPh+UKurJZR2HXE16cV5w4C/WQ+56mlTv4qAbFPjH07woexCyHIHc7Y+cK2Pp8DKnmHpIFNumOsrp1DKSoyT1IzkfSaA9d2zYVj2zvCqRygAdCNt51QQRjfvvLWpI6gHfv2kOXk25TnbBHWB0+Xpn3xGTjK9c9M9IQ+mCTLghONsEwK1XOem/XEvpoZzy45s9vSaadJnBbyj0HUzTzJWOVRv6CVYhTp0rGWwcfoJJreyD6mQZmfdj9JwQO99zv6zonDKr766K2e1wqDqSYFpcDYzDq+IV6ewVFXsvb4aaxlm/xKEs1nFCp0I+76fPmvsX4h/KP7z1dDw+jRL+Epaw/HY5y7fMwevNo4Rfrm8XjDApnbSIfIN9uY/xH9p7iIqKFVQFAwAB0ncTsEIiIUiIgIiICIiAnMTsQMPFOFaPilHha2kOOqsNmU+oM+V13DuLcADW6TOu0Y3II86j3HefcTmITcr8XodtXrXutw1l1uSPUk+nyn3uj4PrNeFOsJp04GAg2OPlPol4do11J1K6WgXnrYKxzfrNOJIznGMWh4VotFWUppG/xFtyZ4vFfssCzarg1p0uqG/LnyN7e0+nxGJWpj4fT8du0Vw0nHtO2ku7WkeRvr0nsMlWoVbK2wT0srP8A7mezrNHp9bQ1GqqS2tuqsMz5PUfZziPCGNvALhbTkk6a09B6AwzNxZqq7tMviWAMqgnxgNh81HT5yK3edRgeYZ5s7COH8fovvbS6pW0usBwardv09Zsu4fTYeaomhj3XoR8pA0+ocbZ8UZx6ETX5XGcmZ9Lo+VhzYazpkbZmyhGyeYIxU/JR9e5lXHadOznyjCnuZrRaqPUnoWkOcchUZZs7noJHqeYnJ9YVa1rNsvlH9ZWI2gtgQJe04zY6zPqtXVpajZc4VR3JmKoa3jB/B5tLo+nin47B6qIFms4mEtGm0tbajUt0rTt7k9hLtLwdrrE1HFnW6xTlal+BP8zfodBp9DUa9NWFycs3UsfUmaoI4FAAA2AncREKREQEREBERAREQEREBERAREQEREBERATmJ2IHl8b4DoOM08mrq84+C1NnU+xnymoTjX2WsVrw3EuFnZrEXz1e5HpPv5ErkYO49DCbxrwNDqa9bSL6WzWw6A7gzcOYrjovZR0nymkT/hH271ujA5NPq08WoHoCeuPrmfVc3pCZqU7kdJDm2wOso1erp0lLXah1RF65/tA0PYqgljges8vUcWZtSdJoajqNT+Rei+5PaQp0vEeNYcltFoiOp/6lg9h2E+g0Oh02hqFWlqCL3Pdvme8HrztDwPNo1XFbBqNR2THkT6d/nPaxOxDUIiICIiAiIgIiICIiAiIgIiICIiAiIgIiICIiAiIgIiIHxH22Q6b7Q8F142UsamPp6f1M98NnMx/bzRX63ggbS0G66i5bQq9cDrj12PSebpqOK8fpSus2aDRgYstZStj47BT0+cjHmtmr4t+P9z4dV961h/gU7J7sewm3hnAStq6zi1o1Wr6qMfh1f6R/czfwrhWk4VpxTo6uUfxMd2c+pPebRKuZ9MTsRDRERAREQEREBERAREQEREBERAREQEREBERAREQEREBERAREQOYiD0iB0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1562" name="AutoShape 10" descr="data:image/jpeg;base64,/9j/4AAQSkZJRgABAQAAAQABAAD/2wBDAAkGBwgHBgkIBwgKCgkLDRYPDQwMDRsUFRAWIB0iIiAdHx8kKDQsJCYxJx8fLT0tMTU3Ojo6Iys/RD84QzQ5Ojf/2wBDAQoKCg0MDRoPDxo3JR8lNzc3Nzc3Nzc3Nzc3Nzc3Nzc3Nzc3Nzc3Nzc3Nzc3Nzc3Nzc3Nzc3Nzc3Nzc3Nzc3Nzf/wAARCAC5ARADASIAAhEBAxEB/8QAGwABAAMBAQEBAAAAAAAAAAAAAAIDBAEFBgf/xAA7EAACAgECBAQDBgUCBgMAAAABAgADEQQhBRIxQRMiUWEycYEGFCNSkaFCYrHB0XLhFRYzNEPwJJLx/8QAFgEBAQEAAAAAAAAAAAAAAAAAAAEC/8QAGhEBAQEAAwEAAAAAAAAAAAAAABEBAiExUf/aAAwDAQACEQMRAD8A/cYiICIiAiIgIiICIiAiIgIiICIiAiIgIiZtTrdNpRm+5E9ATv8ApA0xPHXjFuof/wCFoy9eceLa3Iv02np6e02pll5SDggHIhKtiIhSIiAiIgIiICIiAiIgIiICIiAiIgIiICIiAiIgIiICInIAkAEk4Anm6vjej07BFc3WHote/wC88X7WWaxtbVXp7hZSU89Ctg7HfM0cIu0Wq0yanRVqFyUO26sNiphmrG1fFNaNgNHX0PdpGjhunqYPYDdb3stOTL7rq6QPFcLk4APcynxdTqFI0tXh5OBZYOn0gbSVRQXIVQe5xLdPqRXYUYeRjkONwD7+k8ltApYtqy1zFuYc+4B9h0Ekq0q2UBVj1YMQYH0Sur55WBx1wek7PATmd28jKe9inkbP06zTXrdTUTzlbQfhVxyP+vQwtevE8+ni2ndkrv59Nc/Su4cpPyPSbwcjPaFdiJFmCgkkADqTAlE+fv8Atbw1dYNLpn+82A4sNZ8qfMz0dLxSrUOygY5d89cfOEuN8Suq6u5Q1Thh7GTEK7ERAREQEREBERAREQEREBEThOBmB2czPP1PF6KiUpBvs/KnT9Z5tycQ4g2NXaKdOetVR3P1hK3cR47o9E4qVjfqG+Gqrcmee9/FOIE87fc6CMci/H+su02h02kx93pVW7t1Y/WaGZa15rGCrnGW7mEZKeHaemsqiZLDDOTlj9Z89w+vUcK4xdpB4i06p+cNWhID9PTAB9Z9KNT4zFaF5yDgnsvznBWx/wCvazkblV2EJuIUabTpl93YndjvvLvEO3LkfKBco2CEAbbDpJ4RxkfqDCoBz0bHznPDV9xjMGth8JJHr3kHBXLMwCjcknGBAqvcVqymzwz/AAtt/SVU8Wrc8lqmojbFgyD9Znv4rQrt4S+M/Jyl8YBHpnuJhbxr0UEYRQAvPsAB6SJXunW6RrF0/irzOfKmA6n6dpOoPp/Lp7HpH8p51+qncfrPmtUGqKtS+LO55RuZTfqtdZpno1VtiIx+OobY/K3fEFfScR+1tPD1atkXU6jlyq6dsjP8x/h/eeDZqeM8ddm1dgo0p+GlNh9fWV8N4ZQqc9OLz3IOeUfLrPWqrIGM94TvVGh0Feh/7euslup5eUz0RqG5tyQR2YY/eW08nJyMcevpJtSrKQCCP1hcxFNQM5ZSpz1H+RNi66yr4WNoPQN/kf4nntpiu6Hl+XSQzZXvy5/0Hf8ASFr36dfU7cj+SwDcZBx9RNIYEZBBHqJ829laIL7wuVHlY+Vt+wkNBqbNU1Gr0djg+IA4cECxM4YMPzDqDKtfUxEQpERAREQERmRd1ReZ2CqO5MCU4WAGSQB6mebbxVWbk0dZtP5jssztVbeQ2rtLfyLsohK2X8SQHk06m1vUdBMlq3an/uLSE/IvSWBVQYQBR7TjMEBLHHt3hEaqkqGKkAx37zruqKS7Ae3cytrGIIT9epkPKGdiMsT69YE/FtsOKk5cH4m6/wC054Sq3Na5saQNvXHSQ59jk5HtAv5/IQqgL2UDvK2Bf4tiR0znE4G5VzKrNQqBbCeVWPVv8dZBM5BJb6n0EeIK1BJCrj4ycTzreINnl06Ekjq4wPoso+7X6gi3V2E+vN/iErRqONuDjRjxXHUsuFP95mdNXr8Pq7PIOgOwH0l6img4qTLd2ads8W35d99xCKVWmlgFQsw7t/YQPEtyWOB6S+ugD4QWx69pfVUrEKSS38oJA+fpAwmkB1BGSfWaq9OLMco5sbAqdpetdlSnn/ErGwCgFfmR1/TM011VtuF8NwMF1yAfbfrCx4+p4YrHmUGq3+F1OCD9Osp8bX6ZvxkGqQdGA5HH9jPdZ9sEljnqwxj5SpxzZyRg+0EYdNxHSXsUFpS0da7V5SPr0m5GOdjg+0z36JNTWeemsjpzOMT4jV6niOl4g7cFzdZpH5vuy5dbk/iHttv9ISx+irbyhmcAAdzPH4jx4V2CjRUNfaTghe3vmaaq7+M0121N4OlsUMNtx7T1dBwzS6FMVJ5upY9TC968LR8C1XEW8XjFpKEgildh7Zn0dNNemUJWgCgbASdlqVIxdgoXcknAAmbT2X8QtBoTk0ivk2ttz/6fb3lXx7URENERIWWJWpaxgo9SYE5Cyxa1LOwUDuZgs4i1mV0iZP526TOaWsbn1NhdvTOwhKuv4mzkpoqvEb8zbATMdM+o8+utNjdeQbKPpNGQuyjEHbqcZhBQFHKgCj0E4Ry7scSDWgbICT2lHQnJB/tCrWuJP4Q9iTKs5PmYttviTUO46YHrOFq0t5CrFiBj8p+XrCA5nHlXyjvKWDFjgdDkiTK+LY5FhDHGK3yOUj0xKn1gq21KjIOME4P+8CRXddzknpnYSu21FGS6jJ2ztvMt+sew5pQAA+Ut1I+U4tH8VpI78x3aRKPqmLJyArnOOYZJPsJHwHdjZa3L/M27f7S4AJnwgASN2J3kVVm6ktkQituVDioebux3J+skKntPnJJxLkrUYGN8YxL/AAgic1mVX23gjOlAGBjJ7CXijAw+w7juZcqg1kq7U9+YAHIlhDKoFiLanQMoz+olWM6B1HNUiOpHQ7MD6+4lqGu0H8HDEble31kitVaj4lJOeUNnBkGs587n9MQrgVKX/DBLDJz0H+8gzlnzY/yhgMjYnuCP8SxKWOC2AD27yCsDmblrHNj3lyUBcM5zjsJeqhRjH6S1KubrsJRjbnt/DrGAepI2nNPwLQUFmFHKX+LlY7z01rVRsIc8u8EedwsJprLtEuyI+U9gd8S3U6tayKqg1lzbLWm5Pz9BPO4mbK9Ub6635HTlZ03IPYz3+HabT00K2mGRYAxcnJb3Jgxmq4YdQyW8Rw7LutQPkX5+pnpgYAAAAHYROw0SFtqVKWscKvqTMH2h19vC+D6nW01ixqV5uU+nczz9FYvENPTrbLFuFiBlIOVwYSt9vEns8ukryD/5GG0oFBZ+fUWG1j2boJZkYwBtGPzbd94R0EAeXAHtOOcAs2wlZvX/AMa5PrKzzbFjzH2gSfUYB8MfNpA5LeZix7jtOrzMfKuMevSdXwlLBjllO+e0CCK7k+H8Pv0nWamluW1hzsM4PT3xI6jx8qyEFQT8I2A9x/eUXa2tVNepAs/0Hp75gabWdhhMPWenIcMp9vWZr9YiBvECMo/8bfFn+082zU22nyFgM7FTg/8AvtOpRvzXsAc7+siVOzU2WWk1c6LnyAnOPlFelPNz2k57EnJks4BWoYz37mdUMx3JBxgZhEgypgVjBPeSrUvuN/QmSRACM4HsZeiY9s+0LmI+Gowcb9D7yfhk5OwB/aSUAdeslnI7HMLEOUKNwd5OtjX0JIIkAxzjGMY3bfM5vnC5UZ79/aBYfu7KRyiv3XoZPxSqkVDkX17mVNXkKCAc+kBC5AVSAPpA5vu2QCf2lqI79Nhjr2l1WmJYEjJ7gdJp8MAQrMlYrGxJPqZJVLHb6mXioE5P7yaqAMYxKKfDIGcxzOpmjlBnGKIvM2NoFavY2QBtM2rvFK89zhR7nEz3cTv1V33bhNPjsDh7icV1j3Pf5CbdBwlaH+8auw6nVH+NhhU9lXtCeseno1nEc5VtLpfzHaxx7DsPnPcoqSilKawQiKFGfSTE7CwiIhVdtaW1vXYoZHBVlPQgz854UL/sXxW/gvEWf/glrG3h+scZWoHc1kjpg9J9zbxHmYppV58Hlaw/Cpme41MSbz47Ebhhlf0hne1On1tWppWzSMLFPRlIJ+fynHJO7noT5SZCunT1ODVXXVjotY5R9ZN6265B98QIKS45ah3+XzlgesPgkuwOMDoPaUhj+nUkyF3EaKvwrgrud+Uf1PpIa3O+AOVSwP5RtMmr1OnCfiYNmNgm/wCvtPOv1TsoVbCA2cVqeo9/WU10khWtPKISrW1lzvhCygjAC7AD+sgKM4Np7bCXcqqB4WNxue5E4ic2CSGhBWUfAoH9Z0IS2+4HaWLUMk46/tLkUbZIzApFe+4IzLkrx0HXYjGZPAXsDgyYK427nbMLEVU8ue+ehP8ASTU9Sf3nCMKNicdDmc5dycknpvDSYYk+v7QQzAKCPcH0hQAd+4kgCCANgeghECpwdge2CYycYI+kkEZzup32yOgE2UaXYMf/ALH+0DLVQ9h3yMmbqdMEA5uvp3PzmgKlQ9/3MiTnYbL6SqHAHKv/AOSIHedHSOkDv7SJIWRtuWpC7sAAOpnjJq9ZxpinC18PTg76yweX3CjuffpBXoaviVOmwGYs7fBXWOZ2+QlFPDdZxEl+KOatMfh0tbbsP5z/AGE9Dh3CtPoMtWC9zfHdYcs317D2m8QT6roproqWqmta61GFVRgASyIhSIiAiIgfKa7Tajgt7WUln4bY5d171Mep+Rmim+nU1BqXDL18vafQuiupV1DKRggjYz5riH2bsosbU8Du8FzuaGPkPy9IZ3Im4ZQd/rIpew6b5PQzBpeNYu+6cSqbS6kfwsOvvN71q4D1kDv7GRLXk/abj9XC6a1VA2qtBK56KB3M8fRag8WGNPbWOYfiMzZOfUzLx4pf9o2quH4dPKmfTuf6z1/+XNJqKEvpH3fUZ5zYmyHPZvaGe91pTQHTBjprC7Ns/i9/ljp8p3CKwGcN1wZkTVX6TNVzi9V6spzt7GbNIy8QfFY8o7sPh+UKurJZR2HXE16cV5w4C/WQ+56mlTv4qAbFPjH07woexCyHIHc7Y+cK2Pp8DKnmHpIFNumOsrp1DKSoyT1IzkfSaA9d2zYVj2zvCqRygAdCNt51QQRjfvvLWpI6gHfv2kOXk25TnbBHWB0+Xpn3xGTjK9c9M9IQ+mCTLghONsEwK1XOem/XEvpoZzy45s9vSaadJnBbyj0HUzTzJWOVRv6CVYhTp0rGWwcfoJJreyD6mQZmfdj9JwQO99zv6zonDKr766K2e1wqDqSYFpcDYzDq+IV6ewVFXsvb4aaxlm/xKEs1nFCp0I+76fPmvsX4h/KP7z1dDw+jRL+Epaw/HY5y7fMwevNo4Rfrm8XjDApnbSIfIN9uY/xH9p7iIqKFVQFAwAB0ncTsEIiIUiIgIiICIiAnMTsQMPFOFaPilHha2kOOqsNmU+oM+V13DuLcADW6TOu0Y3II86j3HefcTmITcr8XodtXrXutw1l1uSPUk+nyn3uj4PrNeFOsJp04GAg2OPlPol4do11J1K6WgXnrYKxzfrNOJIznGMWh4VotFWUppG/xFtyZ4vFfssCzarg1p0uqG/LnyN7e0+nxGJWpj4fT8du0Vw0nHtO2ku7WkeRvr0nsMlWoVbK2wT0srP8A7mezrNHp9bQ1GqqS2tuqsMz5PUfZziPCGNvALhbTkk6a09B6AwzNxZqq7tMviWAMqgnxgNh81HT5yK3edRgeYZ5s7COH8fovvbS6pW0usBwardv09Zsu4fTYeaomhj3XoR8pA0+ocbZ8UZx6ETX5XGcmZ9Lo+VhzYazpkbZmyhGyeYIxU/JR9e5lXHadOznyjCnuZrRaqPUnoWkOcchUZZs7noJHqeYnJ9YVa1rNsvlH9ZWI2gtgQJe04zY6zPqtXVpajZc4VR3JmKoa3jB/B5tLo+nin47B6qIFms4mEtGm0tbajUt0rTt7k9hLtLwdrrE1HFnW6xTlal+BP8zfodBp9DUa9NWFycs3UsfUmaoI4FAAA2AncREKREQEREBERAREQEREBERAREQEREBERATmJ2IHl8b4DoOM08mrq84+C1NnU+xnymoTjX2WsVrw3EuFnZrEXz1e5HpPv5ErkYO49DCbxrwNDqa9bSL6WzWw6A7gzcOYrjovZR0nymkT/hH271ujA5NPq08WoHoCeuPrmfVc3pCZqU7kdJDm2wOso1erp0lLXah1RF65/tA0PYqgljges8vUcWZtSdJoajqNT+Rei+5PaQp0vEeNYcltFoiOp/6lg9h2E+g0Oh02hqFWlqCL3Pdvme8HrztDwPNo1XFbBqNR2THkT6d/nPaxOxDUIiICIiAiIgIiICIiAiIgIiICIiAiIgIiICIiAiIgIiIHxH22Q6b7Q8F142UsamPp6f1M98NnMx/bzRX63ggbS0G66i5bQq9cDrj12PSebpqOK8fpSus2aDRgYstZStj47BT0+cjHmtmr4t+P9z4dV961h/gU7J7sewm3hnAStq6zi1o1Wr6qMfh1f6R/czfwrhWk4VpxTo6uUfxMd2c+pPebRKuZ9MTsRDRERAREQEREBERAREQEREBERAREQEREBERAREQEREBERAREQOYiD0iB0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1564" name="AutoShape 12" descr="data:image/jpeg;base64,/9j/4AAQSkZJRgABAQAAAQABAAD/2wBDAAkGBwgHBgkIBwgKCgkLDRYPDQwMDRsUFRAWIB0iIiAdHx8kKDQsJCYxJx8fLT0tMTU3Ojo6Iys/RD84QzQ5Ojf/2wBDAQoKCg0MDRoPDxo3JR8lNzc3Nzc3Nzc3Nzc3Nzc3Nzc3Nzc3Nzc3Nzc3Nzc3Nzc3Nzc3Nzc3Nzc3Nzc3Nzc3Nzf/wAARCAC5ARADASIAAhEBAxEB/8QAGwABAAMBAQEBAAAAAAAAAAAAAAIDBAEFBgf/xAA7EAACAgECBAQDBgUCBgMAAAABAgADEQQhBRIxQRMiUWEycYEGFCNSkaFCYrHB0XLhFRYzNEPwJJLx/8QAFgEBAQEAAAAAAAAAAAAAAAAAAAEC/8QAGhEBAQEAAwEAAAAAAAAAAAAAABEBAiExUf/aAAwDAQACEQMRAD8A/cYiICIiAiIgIiICIiAiIgIiICIiAiIgIiZtTrdNpRm+5E9ATv8ApA0xPHXjFuof/wCFoy9eceLa3Iv02np6e02pll5SDggHIhKtiIhSIiAiIgIiICIiAiIgIiICIiAiIgIiICIiAiIgIiICInIAkAEk4Anm6vjej07BFc3WHote/wC88X7WWaxtbVXp7hZSU89Ctg7HfM0cIu0Wq0yanRVqFyUO26sNiphmrG1fFNaNgNHX0PdpGjhunqYPYDdb3stOTL7rq6QPFcLk4APcynxdTqFI0tXh5OBZYOn0gbSVRQXIVQe5xLdPqRXYUYeRjkONwD7+k8ltApYtqy1zFuYc+4B9h0Ekq0q2UBVj1YMQYH0Sur55WBx1wek7PATmd28jKe9inkbP06zTXrdTUTzlbQfhVxyP+vQwtevE8+ni2ndkrv59Nc/Su4cpPyPSbwcjPaFdiJFmCgkkADqTAlE+fv8Atbw1dYNLpn+82A4sNZ8qfMz0dLxSrUOygY5d89cfOEuN8Suq6u5Q1Thh7GTEK7ERAREQEREBERAREQEREBEThOBmB2czPP1PF6KiUpBvs/KnT9Z5tycQ4g2NXaKdOetVR3P1hK3cR47o9E4qVjfqG+Gqrcmee9/FOIE87fc6CMci/H+su02h02kx93pVW7t1Y/WaGZa15rGCrnGW7mEZKeHaemsqiZLDDOTlj9Z89w+vUcK4xdpB4i06p+cNWhID9PTAB9Z9KNT4zFaF5yDgnsvznBWx/wCvazkblV2EJuIUabTpl93YndjvvLvEO3LkfKBco2CEAbbDpJ4RxkfqDCoBz0bHznPDV9xjMGth8JJHr3kHBXLMwCjcknGBAqvcVqymzwz/AAtt/SVU8Wrc8lqmojbFgyD9Znv4rQrt4S+M/Jyl8YBHpnuJhbxr0UEYRQAvPsAB6SJXunW6RrF0/irzOfKmA6n6dpOoPp/Lp7HpH8p51+qncfrPmtUGqKtS+LO55RuZTfqtdZpno1VtiIx+OobY/K3fEFfScR+1tPD1atkXU6jlyq6dsjP8x/h/eeDZqeM8ddm1dgo0p+GlNh9fWV8N4ZQqc9OLz3IOeUfLrPWqrIGM94TvVGh0Feh/7euslup5eUz0RqG5tyQR2YY/eW08nJyMcevpJtSrKQCCP1hcxFNQM5ZSpz1H+RNi66yr4WNoPQN/kf4nntpiu6Hl+XSQzZXvy5/0Hf8ASFr36dfU7cj+SwDcZBx9RNIYEZBBHqJ829laIL7wuVHlY+Vt+wkNBqbNU1Gr0djg+IA4cECxM4YMPzDqDKtfUxEQpERAREQERmRd1ReZ2CqO5MCU4WAGSQB6mebbxVWbk0dZtP5jssztVbeQ2rtLfyLsohK2X8SQHk06m1vUdBMlq3an/uLSE/IvSWBVQYQBR7TjMEBLHHt3hEaqkqGKkAx37zruqKS7Ae3cytrGIIT9epkPKGdiMsT69YE/FtsOKk5cH4m6/wC054Sq3Na5saQNvXHSQ59jk5HtAv5/IQqgL2UDvK2Bf4tiR0znE4G5VzKrNQqBbCeVWPVv8dZBM5BJb6n0EeIK1BJCrj4ycTzreINnl06Ekjq4wPoso+7X6gi3V2E+vN/iErRqONuDjRjxXHUsuFP95mdNXr8Pq7PIOgOwH0l6img4qTLd2ads8W35d99xCKVWmlgFQsw7t/YQPEtyWOB6S+ugD4QWx69pfVUrEKSS38oJA+fpAwmkB1BGSfWaq9OLMco5sbAqdpetdlSnn/ErGwCgFfmR1/TM011VtuF8NwMF1yAfbfrCx4+p4YrHmUGq3+F1OCD9Osp8bX6ZvxkGqQdGA5HH9jPdZ9sEljnqwxj5SpxzZyRg+0EYdNxHSXsUFpS0da7V5SPr0m5GOdjg+0z36JNTWeemsjpzOMT4jV6niOl4g7cFzdZpH5vuy5dbk/iHttv9ISx+irbyhmcAAdzPH4jx4V2CjRUNfaTghe3vmaaq7+M0121N4OlsUMNtx7T1dBwzS6FMVJ5upY9TC968LR8C1XEW8XjFpKEgildh7Zn0dNNemUJWgCgbASdlqVIxdgoXcknAAmbT2X8QtBoTk0ivk2ttz/6fb3lXx7URENERIWWJWpaxgo9SYE5Cyxa1LOwUDuZgs4i1mV0iZP526TOaWsbn1NhdvTOwhKuv4mzkpoqvEb8zbATMdM+o8+utNjdeQbKPpNGQuyjEHbqcZhBQFHKgCj0E4Ry7scSDWgbICT2lHQnJB/tCrWuJP4Q9iTKs5PmYttviTUO46YHrOFq0t5CrFiBj8p+XrCA5nHlXyjvKWDFjgdDkiTK+LY5FhDHGK3yOUj0xKn1gq21KjIOME4P+8CRXddzknpnYSu21FGS6jJ2ztvMt+sew5pQAA+Ut1I+U4tH8VpI78x3aRKPqmLJyArnOOYZJPsJHwHdjZa3L/M27f7S4AJnwgASN2J3kVVm6ktkQituVDioebux3J+skKntPnJJxLkrUYGN8YxL/AAgic1mVX23gjOlAGBjJ7CXijAw+w7juZcqg1kq7U9+YAHIlhDKoFiLanQMoz+olWM6B1HNUiOpHQ7MD6+4lqGu0H8HDEble31kitVaj4lJOeUNnBkGs587n9MQrgVKX/DBLDJz0H+8gzlnzY/yhgMjYnuCP8SxKWOC2AD27yCsDmblrHNj3lyUBcM5zjsJeqhRjH6S1KubrsJRjbnt/DrGAepI2nNPwLQUFmFHKX+LlY7z01rVRsIc8u8EedwsJprLtEuyI+U9gd8S3U6tayKqg1lzbLWm5Pz9BPO4mbK9Ub6635HTlZ03IPYz3+HabT00K2mGRYAxcnJb3Jgxmq4YdQyW8Rw7LutQPkX5+pnpgYAAAAHYROw0SFtqVKWscKvqTMH2h19vC+D6nW01ixqV5uU+nczz9FYvENPTrbLFuFiBlIOVwYSt9vEns8ukryD/5GG0oFBZ+fUWG1j2boJZkYwBtGPzbd94R0EAeXAHtOOcAs2wlZvX/AMa5PrKzzbFjzH2gSfUYB8MfNpA5LeZix7jtOrzMfKuMevSdXwlLBjllO+e0CCK7k+H8Pv0nWamluW1hzsM4PT3xI6jx8qyEFQT8I2A9x/eUXa2tVNepAs/0Hp75gabWdhhMPWenIcMp9vWZr9YiBvECMo/8bfFn+082zU22nyFgM7FTg/8AvtOpRvzXsAc7+siVOzU2WWk1c6LnyAnOPlFelPNz2k57EnJks4BWoYz37mdUMx3JBxgZhEgypgVjBPeSrUvuN/QmSRACM4HsZeiY9s+0LmI+Gowcb9D7yfhk5OwB/aSUAdeslnI7HMLEOUKNwd5OtjX0JIIkAxzjGMY3bfM5vnC5UZ79/aBYfu7KRyiv3XoZPxSqkVDkX17mVNXkKCAc+kBC5AVSAPpA5vu2QCf2lqI79Nhjr2l1WmJYEjJ7gdJp8MAQrMlYrGxJPqZJVLHb6mXioE5P7yaqAMYxKKfDIGcxzOpmjlBnGKIvM2NoFavY2QBtM2rvFK89zhR7nEz3cTv1V33bhNPjsDh7icV1j3Pf5CbdBwlaH+8auw6nVH+NhhU9lXtCeseno1nEc5VtLpfzHaxx7DsPnPcoqSilKawQiKFGfSTE7CwiIhVdtaW1vXYoZHBVlPQgz854UL/sXxW/gvEWf/glrG3h+scZWoHc1kjpg9J9zbxHmYppV58Hlaw/Cpme41MSbz47Ebhhlf0hne1On1tWppWzSMLFPRlIJ+fynHJO7noT5SZCunT1ODVXXVjotY5R9ZN6265B98QIKS45ah3+XzlgesPgkuwOMDoPaUhj+nUkyF3EaKvwrgrud+Uf1PpIa3O+AOVSwP5RtMmr1OnCfiYNmNgm/wCvtPOv1TsoVbCA2cVqeo9/WU10khWtPKISrW1lzvhCygjAC7AD+sgKM4Np7bCXcqqB4WNxue5E4ic2CSGhBWUfAoH9Z0IS2+4HaWLUMk46/tLkUbZIzApFe+4IzLkrx0HXYjGZPAXsDgyYK427nbMLEVU8ue+ehP8ASTU9Sf3nCMKNicdDmc5dycknpvDSYYk+v7QQzAKCPcH0hQAd+4kgCCANgeghECpwdge2CYycYI+kkEZzup32yOgE2UaXYMf/ALH+0DLVQ9h3yMmbqdMEA5uvp3PzmgKlQ9/3MiTnYbL6SqHAHKv/AOSIHedHSOkDv7SJIWRtuWpC7sAAOpnjJq9ZxpinC18PTg76yweX3CjuffpBXoaviVOmwGYs7fBXWOZ2+QlFPDdZxEl+KOatMfh0tbbsP5z/AGE9Dh3CtPoMtWC9zfHdYcs317D2m8QT6roproqWqmta61GFVRgASyIhSIiAiIgfKa7Tajgt7WUln4bY5d171Mep+Rmim+nU1BqXDL18vafQuiupV1DKRggjYz5riH2bsosbU8Du8FzuaGPkPy9IZ3Im4ZQd/rIpew6b5PQzBpeNYu+6cSqbS6kfwsOvvN71q4D1kDv7GRLXk/abj9XC6a1VA2qtBK56KB3M8fRag8WGNPbWOYfiMzZOfUzLx4pf9o2quH4dPKmfTuf6z1/+XNJqKEvpH3fUZ5zYmyHPZvaGe91pTQHTBjprC7Ns/i9/ljp8p3CKwGcN1wZkTVX6TNVzi9V6spzt7GbNIy8QfFY8o7sPh+UKurJZR2HXE16cV5w4C/WQ+56mlTv4qAbFPjH07woexCyHIHc7Y+cK2Pp8DKnmHpIFNumOsrp1DKSoyT1IzkfSaA9d2zYVj2zvCqRygAdCNt51QQRjfvvLWpI6gHfv2kOXk25TnbBHWB0+Xpn3xGTjK9c9M9IQ+mCTLghONsEwK1XOem/XEvpoZzy45s9vSaadJnBbyj0HUzTzJWOVRv6CVYhTp0rGWwcfoJJreyD6mQZmfdj9JwQO99zv6zonDKr766K2e1wqDqSYFpcDYzDq+IV6ewVFXsvb4aaxlm/xKEs1nFCp0I+76fPmvsX4h/KP7z1dDw+jRL+Epaw/HY5y7fMwevNo4Rfrm8XjDApnbSIfIN9uY/xH9p7iIqKFVQFAwAB0ncTsEIiIUiIgIiICIiAnMTsQMPFOFaPilHha2kOOqsNmU+oM+V13DuLcADW6TOu0Y3II86j3HefcTmITcr8XodtXrXutw1l1uSPUk+nyn3uj4PrNeFOsJp04GAg2OPlPol4do11J1K6WgXnrYKxzfrNOJIznGMWh4VotFWUppG/xFtyZ4vFfssCzarg1p0uqG/LnyN7e0+nxGJWpj4fT8du0Vw0nHtO2ku7WkeRvr0nsMlWoVbK2wT0srP8A7mezrNHp9bQ1GqqS2tuqsMz5PUfZziPCGNvALhbTkk6a09B6AwzNxZqq7tMviWAMqgnxgNh81HT5yK3edRgeYZ5s7COH8fovvbS6pW0usBwardv09Zsu4fTYeaomhj3XoR8pA0+ocbZ8UZx6ETX5XGcmZ9Lo+VhzYazpkbZmyhGyeYIxU/JR9e5lXHadOznyjCnuZrRaqPUnoWkOcchUZZs7noJHqeYnJ9YVa1rNsvlH9ZWI2gtgQJe04zY6zPqtXVpajZc4VR3JmKoa3jB/B5tLo+nin47B6qIFms4mEtGm0tbajUt0rTt7k9hLtLwdrrE1HFnW6xTlal+BP8zfodBp9DUa9NWFycs3UsfUmaoI4FAAA2AncREKREQEREBERAREQEREBERAREQEREBERATmJ2IHl8b4DoOM08mrq84+C1NnU+xnymoTjX2WsVrw3EuFnZrEXz1e5HpPv5ErkYO49DCbxrwNDqa9bSL6WzWw6A7gzcOYrjovZR0nymkT/hH271ujA5NPq08WoHoCeuPrmfVc3pCZqU7kdJDm2wOso1erp0lLXah1RF65/tA0PYqgljges8vUcWZtSdJoajqNT+Rei+5PaQp0vEeNYcltFoiOp/6lg9h2E+g0Oh02hqFWlqCL3Pdvme8HrztDwPNo1XFbBqNR2THkT6d/nPaxOxDUIiICIiAiIgIiICIiAiIgIiICIiAiIgIiICIiAiIgIiIHxH22Q6b7Q8F142UsamPp6f1M98NnMx/bzRX63ggbS0G66i5bQq9cDrj12PSebpqOK8fpSus2aDRgYstZStj47BT0+cjHmtmr4t+P9z4dV961h/gU7J7sewm3hnAStq6zi1o1Wr6qMfh1f6R/czfwrhWk4VpxTo6uUfxMd2c+pPebRKuZ9MTsRDRERAREQEREBERAREQEREBERAREQEREBERAREQEREBERAREQOYiD0iB0REQEREBERAREQEREBERAREQEREBERARE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1570" name="AutoShape 18" descr="data:image/jpeg;base64,/9j/4AAQSkZJRgABAQAAAQABAAD/2wCEAAkGBwgHBgkIBwgKCgkLDRYPDQwMDRsUFRAWIB0iIiAdHx8kKDQsJCYxJx8fLT0tMTU3Ojo6Iys/RD84QzQ5OjcBCgoKDQwNGg8PGjclHyU3Nzc3Nzc3Nzc3Nzc3Nzc3Nzc3Nzc3Nzc3Nzc3Nzc3Nzc3Nzc3Nzc3Nzc3Nzc3Nzc3N//AABEIAGYARAMBEQACEQEDEQH/xAAcAAACAgMBAQAAAAAAAAAAAAACBwEIAAMFBAb/xABAEAABAgMDCAUICAcAAAAAAAABAAIDBBEFBnEHEiEzQ1FygTEyYbLBEyIjJCZBorEUFTRkdJGhsxZCYoKSwtH/xAAaAQACAwEBAAAAAAAAAAAAAAAAAQIEBQMG/8QALBEAAgAEAwYGAwEAAAAAAAAAAAECAzEyERJBBSIzQlFxBBQhgbHBEyNhFf/aAAwDAQACEQMRAD8A+ny1WlaFnSdkmz52Ylc+O/PMCIWF1ACK0UI8dDR2dLgjjeZYix/jm9Jm/Lm3JvPhto0VGbzbTNPMLk4ouppLwkjFrKYy/t7IcGLm25NHyrjnFwaSOGo83lRGaLqRfhJGW0P+Pr2eTgQfryYzGkGuazOOLqVPNLPF1G/ByMU8vybYeUi9zZl0U2w5xDaZhgQ838s1GeIXkfDttZSBlFvc2WiN+uYh8oTVxhQ84YHN0J54uovJSMMcpvGUm9vlJdv1roh00eQh+fxaNP6IzxdQ8hIxpU7N0cod5J680rLzs7Diy8zMQ4boZgNAYC4DzaCo51U4Y22cZ3gpMMuJpeqHiOhdTFFfl1FbPsc/eX91RiNPZl8XYTFPSPw8VwdDZVzA2R4ikLlMPWhckB0Mb14mHiloNXMzY8ymJWh7VnL5JEtUdq5Zzb02Wd05B74U4KnGev1x9mWdCsHmBYZdQTZtkfiX91RioaWzL4u32JoDz38JXJr0NlXGunojxKLBWsg9MLkojehDdY/BGg1cydj/AHIErQ9rD5I1HqjrXTObeWzTum4J+MKcFSE5frj7P4LQKweVFrlwZnWTZTt02R8B/wCJNehpbN4kXb7EudEVw/pK5M2lca9m7iUGNWsF2y5JA9CBrX4H5qOg1czNkeJMStD2kPkglqjp3bObb0id0xDPxhSgqQmrci7P4LRqyeTFxlv0WFZp9/03/RyToaWzOJF2+0JN2vfgVwbNtXGsat3F4KI1ayHdEPkkD0MGtfgUtAVxmydxIYaML+aHyTH0OhYRpbcod0dneClBUjNti7MtMrJ5IXOXAez1nndPD9t6jHQ0tmcV9vsSTte/ArgzdVxrbq38SixKjBd1YfJIHoTtn4FA1cYNW7iQJWsL3wuSBvQ9lkOzbVlzuitPxBSgFMpF2ZapWjyIusuBAuzJfjm9x6hMoaOzOK+wkXfaHYFV2byuNY1b+JJgrWC7qw8EgdETtn4FAc5A1buJMStYXvhYBA3oeuzTS0oXZEHzUoRR6lrFaPIi4y56LsSJ+/t/beucy00dmcV9hJO17uars31cANW/EIErWC/Vsw8UhOiJ278CjQlzkN1bsQmRVGF74eAQPoeiSNJ5p3O8VKEUWpa9WjyIusuY9lJQ7p9nceuc200Nmcb2EedeearHoFcANW/EII8rIdq2IB0RO3dgUEuYhurdimRVGG7rQ8AgfQOAaTVe0qUIO5ls1aPIC7y5D2QlzunofdeuU200Nmcf2EbtzzVc3+YBp9G/EIEqMw6liA5UFt3YFA+YFuqdigSoyXHTDPYEA6IJppGcd1U4SXMW1aatB7FcPHi+y4j2Mh9k7D+Tlym2l/Z3H9hE19Y/NVzf5gGHzYnJAKjDGmAzHxQLHdIJ9YcMUEucFuqfiEEdGSeiGgHRBV9I/ApwkuctrC0wmcIVw8i6nwWW4VuUOybhHvLnNtLuz+P7CFr6wq2hv474LepEKBJ1DZ9nae3xTBWEO0TCQ298Fp9E/EJkU/Rkk+ZDSG6ILpivA6aHQmqEk98tpLGstCO9g+SuHknU515rAk7y2U+zp90VsFzg8OhOo5rh0HSClElEsGTlTYpUeaE+Qbkdu6ITQ+ZtF0UGpiiK0E9lM2lOVVD8UOBb/wBGdmzeh7IeSm6bHtP0SYcB1mumX0djp+VE/wAcJz89PwaxqehmTK6cMPEOzND9Ga6M9wGmuip0IyQi87PwwzG9uTq6TYPkjY0Eitc4veXf5VryqjJD0E/GT3FmzHqZcm68OKyIywpAOZSnoRTRvHQU8kPQh5idhhmZvZdS7sNsRrLCs0CJ1h9FZp/RGWHoL8814bz9P6bod3rFhQWQWWRICEw1awSzKA7+hPKhObMbxzPE6Y0CgTOZ/9k="/>
          <p:cNvSpPr>
            <a:spLocks noChangeAspect="1" noChangeArrowheads="1"/>
          </p:cNvSpPr>
          <p:nvPr/>
        </p:nvSpPr>
        <p:spPr bwMode="auto">
          <a:xfrm>
            <a:off x="155575" y="-411163"/>
            <a:ext cx="581025" cy="8667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36" name="Grupo 35"/>
          <p:cNvGrpSpPr/>
          <p:nvPr/>
        </p:nvGrpSpPr>
        <p:grpSpPr>
          <a:xfrm>
            <a:off x="838200" y="3352800"/>
            <a:ext cx="7391400" cy="2552701"/>
            <a:chOff x="914400" y="3352800"/>
            <a:chExt cx="7391400" cy="2552701"/>
          </a:xfrm>
        </p:grpSpPr>
        <p:pic>
          <p:nvPicPr>
            <p:cNvPr id="151554" name="Picture 2" descr="https://encrypted-tbn3.gstatic.com/images?q=tbn:ANd9GcR6vw-YbSD6QNsKZ8QJJPcL-aWvYVXsLKsz50az3j5Kcaw8xzPq"/>
            <p:cNvPicPr>
              <a:picLocks noChangeAspect="1" noChangeArrowheads="1"/>
            </p:cNvPicPr>
            <p:nvPr/>
          </p:nvPicPr>
          <p:blipFill>
            <a:blip r:embed="rId2" cstate="print"/>
            <a:srcRect/>
            <a:stretch>
              <a:fillRect/>
            </a:stretch>
          </p:blipFill>
          <p:spPr bwMode="auto">
            <a:xfrm>
              <a:off x="914400" y="3429000"/>
              <a:ext cx="4943475" cy="2476501"/>
            </a:xfrm>
            <a:prstGeom prst="rect">
              <a:avLst/>
            </a:prstGeom>
            <a:noFill/>
          </p:spPr>
        </p:pic>
        <p:pic>
          <p:nvPicPr>
            <p:cNvPr id="151556" name="Picture 4" descr="https://encrypted-tbn3.gstatic.com/images?q=tbn:ANd9GcQINdxPw7r6TJ_k6w5d80i2QCTVRaP9I9TYYoFy3ZuRKf13guqhtTMiG1ey"/>
            <p:cNvPicPr>
              <a:picLocks noChangeAspect="1" noChangeArrowheads="1"/>
            </p:cNvPicPr>
            <p:nvPr/>
          </p:nvPicPr>
          <p:blipFill>
            <a:blip r:embed="rId3" cstate="print"/>
            <a:srcRect/>
            <a:stretch>
              <a:fillRect/>
            </a:stretch>
          </p:blipFill>
          <p:spPr bwMode="auto">
            <a:xfrm>
              <a:off x="5867400" y="3441412"/>
              <a:ext cx="1026366" cy="838200"/>
            </a:xfrm>
            <a:prstGeom prst="rect">
              <a:avLst/>
            </a:prstGeom>
            <a:noFill/>
          </p:spPr>
        </p:pic>
        <p:sp>
          <p:nvSpPr>
            <p:cNvPr id="24" name="CaixaDeTexto 23"/>
            <p:cNvSpPr txBox="1"/>
            <p:nvPr/>
          </p:nvSpPr>
          <p:spPr>
            <a:xfrm>
              <a:off x="5943600" y="4355812"/>
              <a:ext cx="1066800" cy="292388"/>
            </a:xfrm>
            <a:prstGeom prst="rect">
              <a:avLst/>
            </a:prstGeom>
            <a:noFill/>
          </p:spPr>
          <p:txBody>
            <a:bodyPr wrap="square" rtlCol="0">
              <a:spAutoFit/>
            </a:bodyPr>
            <a:lstStyle/>
            <a:p>
              <a:r>
                <a:rPr lang="pt-BR" sz="1300" b="1" dirty="0" smtClean="0">
                  <a:latin typeface="Arial" pitchFamily="34" charset="0"/>
                  <a:cs typeface="Arial" pitchFamily="34" charset="0"/>
                </a:rPr>
                <a:t>Concreto</a:t>
              </a:r>
              <a:endParaRPr lang="pt-BR" sz="1300" b="1" dirty="0">
                <a:latin typeface="Arial" pitchFamily="34" charset="0"/>
                <a:cs typeface="Arial" pitchFamily="34" charset="0"/>
              </a:endParaRPr>
            </a:p>
          </p:txBody>
        </p:sp>
        <p:sp>
          <p:nvSpPr>
            <p:cNvPr id="25" name="CaixaDeTexto 24"/>
            <p:cNvSpPr txBox="1"/>
            <p:nvPr/>
          </p:nvSpPr>
          <p:spPr>
            <a:xfrm>
              <a:off x="7239000" y="4343400"/>
              <a:ext cx="1066800" cy="292388"/>
            </a:xfrm>
            <a:prstGeom prst="rect">
              <a:avLst/>
            </a:prstGeom>
            <a:noFill/>
          </p:spPr>
          <p:txBody>
            <a:bodyPr wrap="square" rtlCol="0">
              <a:spAutoFit/>
            </a:bodyPr>
            <a:lstStyle/>
            <a:p>
              <a:r>
                <a:rPr lang="pt-BR" sz="1300" b="1" dirty="0" smtClean="0">
                  <a:latin typeface="Arial" pitchFamily="34" charset="0"/>
                  <a:cs typeface="Arial" pitchFamily="34" charset="0"/>
                </a:rPr>
                <a:t>Vidro</a:t>
              </a:r>
              <a:endParaRPr lang="pt-BR" sz="1300" b="1" dirty="0">
                <a:latin typeface="Arial" pitchFamily="34" charset="0"/>
                <a:cs typeface="Arial" pitchFamily="34" charset="0"/>
              </a:endParaRPr>
            </a:p>
          </p:txBody>
        </p:sp>
        <p:pic>
          <p:nvPicPr>
            <p:cNvPr id="151566" name="Picture 14" descr="http://www.telhasul.com.br/vidro.jpg"/>
            <p:cNvPicPr>
              <a:picLocks noChangeAspect="1" noChangeArrowheads="1"/>
            </p:cNvPicPr>
            <p:nvPr/>
          </p:nvPicPr>
          <p:blipFill>
            <a:blip r:embed="rId4" cstate="print"/>
            <a:srcRect/>
            <a:stretch>
              <a:fillRect/>
            </a:stretch>
          </p:blipFill>
          <p:spPr bwMode="auto">
            <a:xfrm>
              <a:off x="7010400" y="3352800"/>
              <a:ext cx="1295400" cy="1017050"/>
            </a:xfrm>
            <a:prstGeom prst="rect">
              <a:avLst/>
            </a:prstGeom>
            <a:noFill/>
          </p:spPr>
        </p:pic>
        <p:pic>
          <p:nvPicPr>
            <p:cNvPr id="151568" name="Picture 16" descr="http://www.forumdaconstrucao.com.br/materias/imagens/00327_03.jpg"/>
            <p:cNvPicPr>
              <a:picLocks noChangeAspect="1" noChangeArrowheads="1"/>
            </p:cNvPicPr>
            <p:nvPr/>
          </p:nvPicPr>
          <p:blipFill>
            <a:blip r:embed="rId5" cstate="print"/>
            <a:srcRect/>
            <a:stretch>
              <a:fillRect/>
            </a:stretch>
          </p:blipFill>
          <p:spPr bwMode="auto">
            <a:xfrm>
              <a:off x="5867400" y="4856921"/>
              <a:ext cx="1447800" cy="629479"/>
            </a:xfrm>
            <a:prstGeom prst="rect">
              <a:avLst/>
            </a:prstGeom>
            <a:noFill/>
          </p:spPr>
        </p:pic>
        <p:sp>
          <p:nvSpPr>
            <p:cNvPr id="32" name="CaixaDeTexto 31"/>
            <p:cNvSpPr txBox="1"/>
            <p:nvPr/>
          </p:nvSpPr>
          <p:spPr>
            <a:xfrm>
              <a:off x="6019800" y="5575012"/>
              <a:ext cx="1066800" cy="292388"/>
            </a:xfrm>
            <a:prstGeom prst="rect">
              <a:avLst/>
            </a:prstGeom>
            <a:noFill/>
          </p:spPr>
          <p:txBody>
            <a:bodyPr wrap="square" rtlCol="0">
              <a:spAutoFit/>
            </a:bodyPr>
            <a:lstStyle/>
            <a:p>
              <a:r>
                <a:rPr lang="pt-BR" sz="1300" b="1" dirty="0" smtClean="0">
                  <a:latin typeface="Arial" pitchFamily="34" charset="0"/>
                  <a:cs typeface="Arial" pitchFamily="34" charset="0"/>
                </a:rPr>
                <a:t>Metálica</a:t>
              </a:r>
              <a:endParaRPr lang="pt-BR" sz="1300" b="1" dirty="0">
                <a:latin typeface="Arial" pitchFamily="34" charset="0"/>
                <a:cs typeface="Arial" pitchFamily="34" charset="0"/>
              </a:endParaRPr>
            </a:p>
          </p:txBody>
        </p:sp>
        <p:sp>
          <p:nvSpPr>
            <p:cNvPr id="34" name="CaixaDeTexto 33"/>
            <p:cNvSpPr txBox="1"/>
            <p:nvPr/>
          </p:nvSpPr>
          <p:spPr>
            <a:xfrm>
              <a:off x="7239000" y="5562600"/>
              <a:ext cx="1066800" cy="292388"/>
            </a:xfrm>
            <a:prstGeom prst="rect">
              <a:avLst/>
            </a:prstGeom>
            <a:noFill/>
          </p:spPr>
          <p:txBody>
            <a:bodyPr wrap="square" rtlCol="0">
              <a:spAutoFit/>
            </a:bodyPr>
            <a:lstStyle/>
            <a:p>
              <a:r>
                <a:rPr lang="pt-BR" sz="1300" b="1" dirty="0" smtClean="0">
                  <a:latin typeface="Arial" pitchFamily="34" charset="0"/>
                  <a:cs typeface="Arial" pitchFamily="34" charset="0"/>
                </a:rPr>
                <a:t>Ecológica</a:t>
              </a:r>
              <a:endParaRPr lang="pt-BR" sz="1300" b="1" dirty="0">
                <a:latin typeface="Arial" pitchFamily="34" charset="0"/>
                <a:cs typeface="Arial" pitchFamily="34" charset="0"/>
              </a:endParaRPr>
            </a:p>
          </p:txBody>
        </p:sp>
        <p:pic>
          <p:nvPicPr>
            <p:cNvPr id="151572" name="Picture 20" descr="http://www.hagah.com.br/rbs/image/13325386.jpg"/>
            <p:cNvPicPr>
              <a:picLocks noChangeAspect="1" noChangeArrowheads="1"/>
            </p:cNvPicPr>
            <p:nvPr/>
          </p:nvPicPr>
          <p:blipFill>
            <a:blip r:embed="rId6" cstate="print"/>
            <a:srcRect/>
            <a:stretch>
              <a:fillRect/>
            </a:stretch>
          </p:blipFill>
          <p:spPr bwMode="auto">
            <a:xfrm>
              <a:off x="7315200" y="4724400"/>
              <a:ext cx="838200" cy="838200"/>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Tipos de telhas cerâmicas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 portuguesa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0" name="Picture 2"/>
          <p:cNvPicPr>
            <a:picLocks noChangeAspect="1" noChangeArrowheads="1"/>
          </p:cNvPicPr>
          <p:nvPr/>
        </p:nvPicPr>
        <p:blipFill>
          <a:blip r:embed="rId2" cstate="print"/>
          <a:srcRect l="26284" t="31782" r="29721" b="43281"/>
          <a:stretch>
            <a:fillRect/>
          </a:stretch>
        </p:blipFill>
        <p:spPr bwMode="auto">
          <a:xfrm>
            <a:off x="234280" y="3068960"/>
            <a:ext cx="8586192"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Tipos de telhas cerâmicas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 francesa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0" name="Picture 2"/>
          <p:cNvPicPr>
            <a:picLocks noChangeAspect="1" noChangeArrowheads="1"/>
          </p:cNvPicPr>
          <p:nvPr/>
        </p:nvPicPr>
        <p:blipFill>
          <a:blip r:embed="rId2" cstate="print"/>
          <a:srcRect l="26284" t="61363" r="29721" b="12766"/>
          <a:stretch>
            <a:fillRect/>
          </a:stretch>
        </p:blipFill>
        <p:spPr bwMode="auto">
          <a:xfrm>
            <a:off x="251520" y="2996952"/>
            <a:ext cx="8493867"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Tipos de telhas cerâmicas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 romana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0" name="Picture 2"/>
          <p:cNvPicPr>
            <a:picLocks noChangeAspect="1" noChangeArrowheads="1"/>
          </p:cNvPicPr>
          <p:nvPr/>
        </p:nvPicPr>
        <p:blipFill>
          <a:blip r:embed="rId2" cstate="print"/>
          <a:srcRect l="26838" t="60656" r="28334" b="12766"/>
          <a:stretch>
            <a:fillRect/>
          </a:stretch>
        </p:blipFill>
        <p:spPr bwMode="auto">
          <a:xfrm>
            <a:off x="179512" y="2996952"/>
            <a:ext cx="8640960"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Telhas de concreto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0" name="Picture 2"/>
          <p:cNvPicPr>
            <a:picLocks noChangeAspect="1" noChangeArrowheads="1"/>
          </p:cNvPicPr>
          <p:nvPr/>
        </p:nvPicPr>
        <p:blipFill>
          <a:blip r:embed="rId2" cstate="print"/>
          <a:srcRect l="26838" t="32110" r="29722" b="10797"/>
          <a:stretch>
            <a:fillRect/>
          </a:stretch>
        </p:blipFill>
        <p:spPr bwMode="auto">
          <a:xfrm>
            <a:off x="755576" y="2204864"/>
            <a:ext cx="5652120"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9" name="Picture 2"/>
          <p:cNvPicPr>
            <a:picLocks noChangeAspect="1" noChangeArrowheads="1"/>
          </p:cNvPicPr>
          <p:nvPr/>
        </p:nvPicPr>
        <p:blipFill>
          <a:blip r:embed="rId2" cstate="print"/>
          <a:srcRect l="27945" t="49828" r="37742" b="17688"/>
          <a:stretch>
            <a:fillRect/>
          </a:stretch>
        </p:blipFill>
        <p:spPr bwMode="auto">
          <a:xfrm>
            <a:off x="395536" y="2276872"/>
            <a:ext cx="4464496" cy="2376264"/>
          </a:xfrm>
          <a:prstGeom prst="rect">
            <a:avLst/>
          </a:prstGeom>
          <a:noFill/>
          <a:ln w="9525">
            <a:noFill/>
            <a:miter lim="800000"/>
            <a:headEnd/>
            <a:tailEnd/>
          </a:ln>
        </p:spPr>
      </p:pic>
      <p:sp>
        <p:nvSpPr>
          <p:cNvPr id="20"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Telhas metálicas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1" name="Picture 4" descr="volume-fragmentado-e-inclinacao-da-fachada-distinguem-galpao-02"/>
          <p:cNvPicPr>
            <a:picLocks noChangeAspect="1" noChangeArrowheads="1"/>
          </p:cNvPicPr>
          <p:nvPr/>
        </p:nvPicPr>
        <p:blipFill>
          <a:blip r:embed="rId3" cstate="print"/>
          <a:srcRect/>
          <a:stretch>
            <a:fillRect/>
          </a:stretch>
        </p:blipFill>
        <p:spPr bwMode="auto">
          <a:xfrm>
            <a:off x="3995936" y="3573016"/>
            <a:ext cx="4648200" cy="2667000"/>
          </a:xfrm>
          <a:prstGeom prst="rect">
            <a:avLst/>
          </a:prstGeom>
          <a:noFill/>
        </p:spPr>
      </p:pic>
      <p:sp>
        <p:nvSpPr>
          <p:cNvPr id="22" name="Espaço Reservado para Conteúdo 3"/>
          <p:cNvSpPr txBox="1">
            <a:spLocks/>
          </p:cNvSpPr>
          <p:nvPr/>
        </p:nvSpPr>
        <p:spPr>
          <a:xfrm>
            <a:off x="3707904" y="6381328"/>
            <a:ext cx="5436096" cy="692696"/>
          </a:xfrm>
          <a:prstGeom prst="rect">
            <a:avLst/>
          </a:prstGeom>
        </p:spPr>
        <p:txBody>
          <a:bodyPr vert="horz">
            <a:normAutofit fontScale="40000" lnSpcReduction="20000"/>
          </a:bodyPr>
          <a:lstStyle/>
          <a:p>
            <a:pPr marL="320040" lvl="0" indent="-320040">
              <a:spcBef>
                <a:spcPts val="700"/>
              </a:spcBef>
              <a:buClr>
                <a:schemeClr val="accent2"/>
              </a:buClr>
              <a:buSzPct val="60000"/>
            </a:pPr>
            <a:r>
              <a:rPr kumimoji="0" lang="pt-BR" sz="2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lang="pt-BR" sz="3200" noProof="0" dirty="0" smtClean="0"/>
              <a:t>S</a:t>
            </a:r>
            <a:r>
              <a:rPr lang="pt-BR" sz="3200" dirty="0" err="1" smtClean="0"/>
              <a:t>ede</a:t>
            </a:r>
            <a:r>
              <a:rPr lang="pt-BR" sz="3200" dirty="0" smtClean="0"/>
              <a:t> administrativa da </a:t>
            </a:r>
            <a:r>
              <a:rPr lang="pt-BR" sz="3200" dirty="0" err="1" smtClean="0"/>
              <a:t>Carglass</a:t>
            </a:r>
            <a:r>
              <a:rPr lang="pt-BR" sz="3200" dirty="0" smtClean="0"/>
              <a:t>, no Polo Empresarial </a:t>
            </a:r>
            <a:r>
              <a:rPr lang="pt-BR" sz="3200" dirty="0" err="1" smtClean="0"/>
              <a:t>Tamboré</a:t>
            </a:r>
            <a:r>
              <a:rPr lang="pt-BR" sz="3200" dirty="0" smtClean="0"/>
              <a:t> - SP. Projeto  desenvolvido pelo escritório </a:t>
            </a:r>
            <a:r>
              <a:rPr lang="pt-BR" sz="3200" dirty="0" err="1" smtClean="0"/>
              <a:t>Aum</a:t>
            </a:r>
            <a:r>
              <a:rPr lang="pt-BR" sz="3200" dirty="0" smtClean="0"/>
              <a:t> Arquitetos.</a:t>
            </a:r>
            <a:endParaRPr kumimoji="0" lang="pt-BR" sz="2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pt-BR" sz="2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pt-BR" sz="2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TELHAS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32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	Telhas de fibrocimento</a:t>
            </a:r>
            <a:endParaRPr kumimoji="0" lang="pt-BR" sz="3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20" name="Picture 1"/>
          <p:cNvPicPr>
            <a:picLocks noChangeAspect="1" noChangeArrowheads="1"/>
          </p:cNvPicPr>
          <p:nvPr/>
        </p:nvPicPr>
        <p:blipFill>
          <a:blip r:embed="rId2" cstate="print"/>
          <a:srcRect l="35420" t="26203" r="13392" b="28516"/>
          <a:stretch>
            <a:fillRect/>
          </a:stretch>
        </p:blipFill>
        <p:spPr bwMode="auto">
          <a:xfrm>
            <a:off x="971600" y="2276872"/>
            <a:ext cx="6660232" cy="3312368"/>
          </a:xfrm>
          <a:prstGeom prst="rect">
            <a:avLst/>
          </a:prstGeom>
          <a:noFill/>
          <a:ln w="9525">
            <a:noFill/>
            <a:miter lim="800000"/>
            <a:headEnd/>
            <a:tailEnd/>
          </a:ln>
        </p:spPr>
      </p:pic>
      <p:sp>
        <p:nvSpPr>
          <p:cNvPr id="21" name="Espaço Reservado para Conteúdo 3"/>
          <p:cNvSpPr txBox="1">
            <a:spLocks/>
          </p:cNvSpPr>
          <p:nvPr/>
        </p:nvSpPr>
        <p:spPr>
          <a:xfrm>
            <a:off x="611560" y="5805264"/>
            <a:ext cx="3384376" cy="316632"/>
          </a:xfrm>
          <a:prstGeom prst="rect">
            <a:avLst/>
          </a:prstGeom>
        </p:spPr>
        <p:txBody>
          <a:bodyPr vert="horz">
            <a:normAutofit fontScale="550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pt-BR" sz="29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Inclinação: consultar catálogo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CONCEITO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3" name="Espaço Reservado para Conteúdo 2"/>
          <p:cNvSpPr txBox="1">
            <a:spLocks/>
          </p:cNvSpPr>
          <p:nvPr/>
        </p:nvSpPr>
        <p:spPr>
          <a:xfrm>
            <a:off x="381000" y="1600200"/>
            <a:ext cx="8458200" cy="4525963"/>
          </a:xfrm>
          <a:prstGeom prst="rect">
            <a:avLst/>
          </a:prstGeom>
        </p:spPr>
        <p:txBody>
          <a:bodyPr>
            <a:noAutofit/>
          </a:bodyPr>
          <a:lstStyle/>
          <a:p>
            <a:pPr marL="342900" lvl="0" indent="-342900">
              <a:spcBef>
                <a:spcPct val="20000"/>
              </a:spcBef>
              <a:spcAft>
                <a:spcPts val="600"/>
              </a:spcAft>
              <a:buFont typeface="Arial" pitchFamily="34" charset="0"/>
              <a:buChar char="•"/>
              <a:defRPr/>
            </a:pPr>
            <a:r>
              <a:rPr lang="en-US" sz="2400" dirty="0" smtClean="0">
                <a:solidFill>
                  <a:schemeClr val="bg2">
                    <a:lumMod val="10000"/>
                  </a:schemeClr>
                </a:solidFill>
                <a:latin typeface="Arial Narrow" pitchFamily="34" charset="0"/>
              </a:rPr>
              <a:t>As </a:t>
            </a:r>
            <a:r>
              <a:rPr lang="en-US" sz="2400" dirty="0" err="1" smtClean="0">
                <a:solidFill>
                  <a:schemeClr val="bg2">
                    <a:lumMod val="10000"/>
                  </a:schemeClr>
                </a:solidFill>
                <a:latin typeface="Arial Narrow" pitchFamily="34" charset="0"/>
              </a:rPr>
              <a:t>poucos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foram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aumentando</a:t>
            </a:r>
            <a:r>
              <a:rPr lang="en-US" sz="2400" dirty="0" smtClean="0">
                <a:solidFill>
                  <a:schemeClr val="bg2">
                    <a:lumMod val="10000"/>
                  </a:schemeClr>
                </a:solidFill>
                <a:latin typeface="Arial Narrow" pitchFamily="34" charset="0"/>
              </a:rPr>
              <a:t> as </a:t>
            </a:r>
            <a:r>
              <a:rPr lang="en-US" sz="2400" dirty="0" err="1" smtClean="0">
                <a:solidFill>
                  <a:schemeClr val="bg2">
                    <a:lumMod val="10000"/>
                  </a:schemeClr>
                </a:solidFill>
                <a:latin typeface="Arial Narrow" pitchFamily="34" charset="0"/>
              </a:rPr>
              <a:t>exigências</a:t>
            </a:r>
            <a:r>
              <a:rPr lang="en-US" sz="2400" dirty="0" smtClean="0">
                <a:solidFill>
                  <a:schemeClr val="bg2">
                    <a:lumMod val="10000"/>
                  </a:schemeClr>
                </a:solidFill>
                <a:latin typeface="Arial Narrow" pitchFamily="34" charset="0"/>
              </a:rPr>
              <a:t> do </a:t>
            </a:r>
            <a:r>
              <a:rPr lang="en-US" sz="2400" dirty="0" err="1" smtClean="0">
                <a:solidFill>
                  <a:schemeClr val="bg2">
                    <a:lumMod val="10000"/>
                  </a:schemeClr>
                </a:solidFill>
                <a:latin typeface="Arial Narrow" pitchFamily="34" charset="0"/>
              </a:rPr>
              <a:t>homem</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consequentemente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padrões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requeridos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Ele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passou</a:t>
            </a:r>
            <a:r>
              <a:rPr lang="en-US" sz="2400" dirty="0" smtClean="0">
                <a:solidFill>
                  <a:schemeClr val="bg2">
                    <a:lumMod val="10000"/>
                  </a:schemeClr>
                </a:solidFill>
                <a:latin typeface="Arial Narrow" pitchFamily="34" charset="0"/>
              </a:rPr>
              <a:t> a </a:t>
            </a:r>
            <a:r>
              <a:rPr lang="en-US" sz="2400" dirty="0" err="1" smtClean="0">
                <a:solidFill>
                  <a:schemeClr val="bg2">
                    <a:lumMod val="10000"/>
                  </a:schemeClr>
                </a:solidFill>
                <a:latin typeface="Arial Narrow" pitchFamily="34" charset="0"/>
              </a:rPr>
              <a:t>demandar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de </a:t>
            </a:r>
            <a:r>
              <a:rPr lang="en-US" sz="2400" dirty="0" err="1" smtClean="0">
                <a:solidFill>
                  <a:schemeClr val="bg2">
                    <a:lumMod val="10000"/>
                  </a:schemeClr>
                </a:solidFill>
                <a:latin typeface="Arial Narrow" pitchFamily="34" charset="0"/>
              </a:rPr>
              <a:t>maior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resistência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maior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durabilidade</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melhor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aparência</a:t>
            </a:r>
            <a:r>
              <a:rPr lang="en-US" sz="2400" dirty="0" smtClean="0">
                <a:solidFill>
                  <a:schemeClr val="bg2">
                    <a:lumMod val="10000"/>
                  </a:schemeClr>
                </a:solidFill>
                <a:latin typeface="Arial Narrow" pitchFamily="34" charset="0"/>
              </a:rPr>
              <a:t> de </a:t>
            </a:r>
            <a:r>
              <a:rPr lang="en-US" sz="2400" dirty="0" err="1" smtClean="0">
                <a:solidFill>
                  <a:schemeClr val="bg2">
                    <a:lumMod val="10000"/>
                  </a:schemeClr>
                </a:solidFill>
                <a:latin typeface="Arial Narrow" pitchFamily="34" charset="0"/>
              </a:rPr>
              <a:t>que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aqueles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até</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então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empregados</a:t>
            </a:r>
            <a:r>
              <a:rPr lang="en-US" sz="2400" dirty="0" smtClean="0">
                <a:solidFill>
                  <a:schemeClr val="bg2">
                    <a:lumMod val="10000"/>
                  </a:schemeClr>
                </a:solidFill>
                <a:latin typeface="Arial Narrow" pitchFamily="34" charset="0"/>
              </a:rPr>
              <a:t>. </a:t>
            </a:r>
          </a:p>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Melhores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possibilitavam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melhores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resultados</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melhores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técnicas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melhores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técnicas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exigiam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ainda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melhores</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defRPr/>
            </a:pPr>
            <a:endParaRPr lang="en-US" sz="2400" dirty="0" smtClean="0">
              <a:solidFill>
                <a:schemeClr val="bg2">
                  <a:lumMod val="10000"/>
                </a:schemeClr>
              </a:solidFill>
              <a:latin typeface="Arial Narrow" pitchFamily="34" charset="0"/>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TINTAS E VERNIZES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rPr>
              <a:t>	Qualquer material</a:t>
            </a:r>
            <a:r>
              <a:rPr kumimoji="0" lang="pt-BR" sz="2400" b="0" i="0" u="none" strike="noStrike" kern="1200" cap="none" spc="0" normalizeH="0" noProof="0" dirty="0" smtClean="0">
                <a:ln>
                  <a:noFill/>
                </a:ln>
                <a:solidFill>
                  <a:schemeClr val="tx1"/>
                </a:solidFill>
                <a:effectLst/>
                <a:uLnTx/>
                <a:uFillTx/>
                <a:latin typeface="Arial Narrow" pitchFamily="34" charset="0"/>
                <a:cs typeface="Arial" pitchFamily="34" charset="0"/>
              </a:rPr>
              <a:t> de revestimento, de consistência líquida ou pastosa, apto a cobrir, proteger e colorir a superfície de um objeto.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pt-BR" sz="2400" baseline="0" dirty="0" smtClean="0">
                <a:latin typeface="Arial Narrow" pitchFamily="34" charset="0"/>
                <a:cs typeface="Arial" pitchFamily="34" charset="0"/>
              </a:rPr>
              <a:t>	Segundo o seu uso podem</a:t>
            </a:r>
            <a:r>
              <a:rPr lang="pt-BR" sz="2400" dirty="0" smtClean="0">
                <a:latin typeface="Arial Narrow" pitchFamily="34" charset="0"/>
                <a:cs typeface="Arial" pitchFamily="34" charset="0"/>
              </a:rPr>
              <a:t> ser brilhantes ou opacos, transparentes ou não, coloridos os incolores, bem como apresentar resistência a determinados tipos de agentes agressivos.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rPr>
              <a:t>	As</a:t>
            </a:r>
            <a:r>
              <a:rPr kumimoji="0" lang="pt-BR" sz="2400" b="0" i="0" u="none" strike="noStrike" kern="1200" cap="none" spc="0" normalizeH="0" noProof="0" dirty="0" smtClean="0">
                <a:ln>
                  <a:noFill/>
                </a:ln>
                <a:solidFill>
                  <a:schemeClr val="tx1"/>
                </a:solidFill>
                <a:effectLst/>
                <a:uLnTx/>
                <a:uFillTx/>
                <a:latin typeface="Arial Narrow" pitchFamily="34" charset="0"/>
                <a:cs typeface="Arial" pitchFamily="34" charset="0"/>
              </a:rPr>
              <a:t> funções principais são: proteger e </a:t>
            </a:r>
            <a:r>
              <a:rPr kumimoji="0" lang="pt-BR" sz="2400" b="0" i="0" u="none" strike="noStrike" kern="1200" cap="none" spc="0" normalizeH="0" noProof="0" dirty="0" err="1" smtClean="0">
                <a:ln>
                  <a:noFill/>
                </a:ln>
                <a:solidFill>
                  <a:schemeClr val="tx1"/>
                </a:solidFill>
                <a:effectLst/>
                <a:uLnTx/>
                <a:uFillTx/>
                <a:latin typeface="Arial Narrow" pitchFamily="34" charset="0"/>
                <a:cs typeface="Arial" pitchFamily="34" charset="0"/>
              </a:rPr>
              <a:t>embe</a:t>
            </a:r>
            <a:r>
              <a:rPr lang="pt-BR" sz="2400" dirty="0" err="1" smtClean="0">
                <a:latin typeface="Arial Narrow" pitchFamily="34" charset="0"/>
                <a:cs typeface="Arial" pitchFamily="34" charset="0"/>
              </a:rPr>
              <a:t>lezar</a:t>
            </a:r>
            <a:r>
              <a:rPr lang="pt-BR" sz="2400" dirty="0" smtClean="0">
                <a:latin typeface="Arial Narrow" pitchFamily="34" charset="0"/>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rPr>
              <a:t>	Além</a:t>
            </a:r>
            <a:r>
              <a:rPr kumimoji="0" lang="pt-BR" sz="2400" b="0" i="0" u="none" strike="noStrike" kern="1200" cap="none" spc="0" normalizeH="0" noProof="0" dirty="0" smtClean="0">
                <a:ln>
                  <a:noFill/>
                </a:ln>
                <a:solidFill>
                  <a:schemeClr val="tx1"/>
                </a:solidFill>
                <a:effectLst/>
                <a:uLnTx/>
                <a:uFillTx/>
                <a:latin typeface="Arial Narrow" pitchFamily="34" charset="0"/>
                <a:cs typeface="Arial" pitchFamily="34" charset="0"/>
              </a:rPr>
              <a:t> disso, as tintas desempenham outras funções, como, por exemplo, na sinalização, identificação e propaganda.</a:t>
            </a:r>
            <a:endPar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PROCESSAMENTO DA PINTURA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9" name="Espaço Reservado para Conteúdo 3"/>
          <p:cNvSpPr txBox="1">
            <a:spLocks/>
          </p:cNvSpPr>
          <p:nvPr/>
        </p:nvSpPr>
        <p:spPr>
          <a:xfrm>
            <a:off x="611560" y="1700808"/>
            <a:ext cx="8153400" cy="41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rPr>
              <a:t>	Etapas: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pt-BR" sz="2400" dirty="0" smtClean="0">
                <a:latin typeface="Arial Narrow" pitchFamily="34" charset="0"/>
                <a:cs typeface="Arial" pitchFamily="34" charset="0"/>
              </a:rPr>
              <a:t>	1. Preparação da superfície;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rPr>
              <a:t>	2. Aplicação eventual de fundos, massas e condicionador;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pt-BR" sz="2400" dirty="0" smtClean="0">
                <a:latin typeface="Arial Narrow" pitchFamily="34" charset="0"/>
                <a:cs typeface="Arial" pitchFamily="34" charset="0"/>
              </a:rPr>
              <a:t>	3. Aplicação da tinta de acabamento.</a:t>
            </a:r>
            <a:endParaRPr kumimoji="0" lang="pt-BR" sz="2400" b="0" i="0" u="none" strike="noStrike" kern="1200" cap="none" spc="0" normalizeH="0" baseline="0" noProof="0" dirty="0" smtClean="0">
              <a:ln>
                <a:noFill/>
              </a:ln>
              <a:solidFill>
                <a:schemeClr val="tx1"/>
              </a:solidFill>
              <a:effectLst/>
              <a:uLnTx/>
              <a:uFillTx/>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PROCESSAMENTO DA PINTURA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69986" name="Picture 2" descr="http://1.bp.blogspot.com/-rF-3W9WCk18/TmK38qtIcKI/AAAAAAAABSM/4QClSOxti-w/s400/parede.bmp"/>
          <p:cNvPicPr>
            <a:picLocks noChangeAspect="1" noChangeArrowheads="1"/>
          </p:cNvPicPr>
          <p:nvPr/>
        </p:nvPicPr>
        <p:blipFill>
          <a:blip r:embed="rId2" cstate="print"/>
          <a:srcRect/>
          <a:stretch>
            <a:fillRect/>
          </a:stretch>
        </p:blipFill>
        <p:spPr bwMode="auto">
          <a:xfrm>
            <a:off x="4953000" y="1600200"/>
            <a:ext cx="3697962" cy="3886200"/>
          </a:xfrm>
          <a:prstGeom prst="rect">
            <a:avLst/>
          </a:prstGeom>
          <a:noFill/>
        </p:spPr>
      </p:pic>
      <p:sp>
        <p:nvSpPr>
          <p:cNvPr id="21" name="Espaço Reservado para Conteúdo 3"/>
          <p:cNvSpPr txBox="1">
            <a:spLocks/>
          </p:cNvSpPr>
          <p:nvPr/>
        </p:nvSpPr>
        <p:spPr>
          <a:xfrm>
            <a:off x="611560" y="1295400"/>
            <a:ext cx="4265240" cy="4928592"/>
          </a:xfrm>
          <a:prstGeom prst="rect">
            <a:avLst/>
          </a:prstGeom>
        </p:spPr>
        <p:txBody>
          <a:bodyPr>
            <a:normAutofit/>
          </a:bodyPr>
          <a:lstStyle/>
          <a:p>
            <a:pPr marL="342900" lvl="0" indent="-342900">
              <a:spcBef>
                <a:spcPct val="20000"/>
              </a:spcBef>
              <a:buAutoNum type="arabicPeriod"/>
            </a:pPr>
            <a:r>
              <a:rPr lang="pt-BR" sz="1600" dirty="0" smtClean="0">
                <a:latin typeface="Arial Narrow" pitchFamily="34" charset="0"/>
                <a:cs typeface="Arial" pitchFamily="34" charset="0"/>
              </a:rPr>
              <a:t>Lixar a </a:t>
            </a:r>
            <a:r>
              <a:rPr lang="pt-BR" sz="1600" dirty="0" smtClean="0">
                <a:latin typeface="Arial Narrow" pitchFamily="34" charset="0"/>
              </a:rPr>
              <a:t>superfície a ser pintada e passar pano úmido para retirar o excesso de poeira e gorduras deixadas na hora do </a:t>
            </a:r>
            <a:r>
              <a:rPr lang="pt-BR" sz="1600" dirty="0" err="1" smtClean="0">
                <a:latin typeface="Arial Narrow" pitchFamily="34" charset="0"/>
              </a:rPr>
              <a:t>lixamento</a:t>
            </a:r>
            <a:r>
              <a:rPr lang="pt-BR" sz="1600" dirty="0" smtClean="0">
                <a:latin typeface="Arial Narrow" pitchFamily="34" charset="0"/>
              </a:rPr>
              <a:t>.</a:t>
            </a:r>
          </a:p>
          <a:p>
            <a:pPr marL="342900" lvl="0" indent="-342900">
              <a:spcBef>
                <a:spcPct val="20000"/>
              </a:spcBef>
              <a:buAutoNum type="arabicPeriod"/>
            </a:pPr>
            <a:r>
              <a:rPr lang="pt-BR" sz="1600" dirty="0" smtClean="0"/>
              <a:t>Aplicar com um rolo de lã de carneiro uma demão de selador  e esperar secagem conforme indicado pelo o fabricante. Se caso necessitar, aplicar uma segunda demão para obtenção de melhor uniformidade.</a:t>
            </a:r>
          </a:p>
          <a:p>
            <a:pPr marL="342900" lvl="0" indent="-342900">
              <a:spcBef>
                <a:spcPct val="20000"/>
              </a:spcBef>
              <a:buAutoNum type="arabicPeriod"/>
            </a:pPr>
            <a:r>
              <a:rPr lang="pt-BR" sz="1600" dirty="0" smtClean="0"/>
              <a:t>Para corrigir imperfeições, aplicar camadas finas de massa corrida com a desempenadeira. Após secar, lixar e elimine a poeira com pano até deixar a superfície lisa e nivelada.</a:t>
            </a:r>
          </a:p>
          <a:p>
            <a:pPr marL="342900" lvl="0" indent="-342900">
              <a:spcBef>
                <a:spcPct val="20000"/>
              </a:spcBef>
              <a:buAutoNum type="arabicPeriod"/>
            </a:pPr>
            <a:r>
              <a:rPr lang="pt-BR" sz="1600" dirty="0" smtClean="0"/>
              <a:t>Aplique com um rolo de lã de carneiro a tinta na cor de sua preferência, respeitando o tempo de intervalo entre demãos de cada fabricante especificado no produto.</a:t>
            </a:r>
            <a:endParaRPr kumimoji="0" lang="pt-BR" sz="1600" b="0" i="0" u="none" strike="noStrike" kern="1200" cap="none" spc="0" normalizeH="0" baseline="0" noProof="0" dirty="0" smtClean="0">
              <a:ln>
                <a:noFill/>
              </a:ln>
              <a:solidFill>
                <a:schemeClr val="tx1"/>
              </a:solidFill>
              <a:effectLst/>
              <a:uLnTx/>
              <a:uFillTx/>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PROCESSAMENTO DA PINTURA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21" name="Grupo 20"/>
          <p:cNvGrpSpPr/>
          <p:nvPr/>
        </p:nvGrpSpPr>
        <p:grpSpPr>
          <a:xfrm>
            <a:off x="609600" y="1219200"/>
            <a:ext cx="5334000" cy="5334000"/>
            <a:chOff x="609600" y="1219200"/>
            <a:chExt cx="5334000" cy="5334000"/>
          </a:xfrm>
        </p:grpSpPr>
        <p:pic>
          <p:nvPicPr>
            <p:cNvPr id="168962" name="Picture 2" descr="http://www.pedreirao.com.br/wp-content/uploads/2014/02/Tipos-Tintas-Pintura-Parede-Pedreiro-Pedreirao1.png"/>
            <p:cNvPicPr>
              <a:picLocks noChangeAspect="1" noChangeArrowheads="1"/>
            </p:cNvPicPr>
            <p:nvPr/>
          </p:nvPicPr>
          <p:blipFill>
            <a:blip r:embed="rId2" cstate="print"/>
            <a:srcRect/>
            <a:stretch>
              <a:fillRect/>
            </a:stretch>
          </p:blipFill>
          <p:spPr bwMode="auto">
            <a:xfrm>
              <a:off x="609600" y="1219200"/>
              <a:ext cx="5334000" cy="5334000"/>
            </a:xfrm>
            <a:prstGeom prst="rect">
              <a:avLst/>
            </a:prstGeom>
            <a:noFill/>
          </p:spPr>
        </p:pic>
        <p:sp>
          <p:nvSpPr>
            <p:cNvPr id="20" name="Retângulo 19"/>
            <p:cNvSpPr/>
            <p:nvPr/>
          </p:nvSpPr>
          <p:spPr>
            <a:xfrm>
              <a:off x="609600" y="1219200"/>
              <a:ext cx="1752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CIMENTO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304800" y="1524000"/>
            <a:ext cx="8458200" cy="6172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É um aglomerante artificial básico na construção. O calcário é a matéria-prima principal.</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a:t>
            </a:r>
            <a:r>
              <a:rPr lang="pt-BR" sz="2400" dirty="0" smtClean="0">
                <a:latin typeface="Arial Narrow" pitchFamily="34" charset="0"/>
              </a:rPr>
              <a:t>É fornecido geralmente em embalagem original da fábrica com caracteres bem visíveis da marca, peso líquido, marca da fábrica, local de fabricação, etc.</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	Quando</a:t>
            </a:r>
            <a:r>
              <a:rPr kumimoji="0" lang="pt-BR" sz="2400" b="0" i="0" u="none" strike="noStrike" kern="1200" cap="none" spc="0" normalizeH="0" noProof="0" dirty="0" smtClean="0">
                <a:ln>
                  <a:noFill/>
                </a:ln>
                <a:solidFill>
                  <a:schemeClr val="tx1"/>
                </a:solidFill>
                <a:effectLst/>
                <a:uLnTx/>
                <a:uFillTx/>
                <a:latin typeface="Arial Narrow" pitchFamily="34" charset="0"/>
              </a:rPr>
              <a:t> o cimento é de procedência nacional, seu peso é de 42,5Kg ou 50kg.</a:t>
            </a:r>
          </a:p>
          <a:p>
            <a:pPr marL="342900" marR="0" lvl="0" indent="-342900" algn="l" defTabSz="914400" rtl="0" eaLnBrk="1" fontAlgn="auto" latinLnBrk="0" hangingPunct="1">
              <a:lnSpc>
                <a:spcPct val="100000"/>
              </a:lnSpc>
              <a:spcBef>
                <a:spcPct val="20000"/>
              </a:spcBef>
              <a:spcAft>
                <a:spcPts val="0"/>
              </a:spcAft>
              <a:buClrTx/>
              <a:buSzTx/>
              <a:tabLst/>
              <a:defRPr/>
            </a:pPr>
            <a:r>
              <a:rPr lang="pt-BR" sz="2400" baseline="0" dirty="0" smtClean="0">
                <a:latin typeface="Arial Narrow" pitchFamily="34" charset="0"/>
              </a:rPr>
              <a:t>	Deve</a:t>
            </a:r>
            <a:r>
              <a:rPr lang="pt-BR" sz="2400" dirty="0" smtClean="0">
                <a:latin typeface="Arial Narrow" pitchFamily="34" charset="0"/>
              </a:rPr>
              <a:t> ser armazenado em local bem seco, protegido de chuvas e com fácil acesso para inspeção.</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CIMENTO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8610" name="Picture 2" descr="http://www.santanaferroeaco.com.br/arquivos/santana/admin/noticias/imagens/10_foto.jpg"/>
          <p:cNvPicPr>
            <a:picLocks noChangeAspect="1" noChangeArrowheads="1"/>
          </p:cNvPicPr>
          <p:nvPr/>
        </p:nvPicPr>
        <p:blipFill>
          <a:blip r:embed="rId2" cstate="print"/>
          <a:srcRect l="15238" r="14921"/>
          <a:stretch>
            <a:fillRect/>
          </a:stretch>
        </p:blipFill>
        <p:spPr bwMode="auto">
          <a:xfrm>
            <a:off x="4343400" y="2895600"/>
            <a:ext cx="4191000" cy="3048001"/>
          </a:xfrm>
          <a:prstGeom prst="rect">
            <a:avLst/>
          </a:prstGeom>
          <a:noFill/>
        </p:spPr>
      </p:pic>
      <p:sp>
        <p:nvSpPr>
          <p:cNvPr id="68612" name="AutoShape 4" descr="data:image/jpeg;base64,/9j/4AAQSkZJRgABAQAAAQABAAD/2wCEAAkGBhQSERUUExQWFBUWGBgXGBUYFxwdGBodHBgXFRgcGBwcHCYgGBwkHRQXHy8gIycpLCwsFR8xNTAqNSYrLCkBCQoKDgwOGg8PGiwkHCQpKSwsLCwsLCksLCksLC8sLCkpLCwsLCwsLCwsLCksLCwsLCwsLCwsLCwsKSwsLCksLP/AABEIAQQAwgMBIgACEQEDEQH/xAAbAAABBQEBAAAAAAAAAAAAAAADAAECBAUGB//EAEEQAAEDAgQDBQQIBAUEAwAAAAEAAhEDIRIxQVEEImEFE3GBkQYyQqEUUnKxwdHh8BYjYvEkM1OCkhWiwtI0Q7L/xAAaAQADAQEBAQAAAAAAAAAAAAAAAQIDBAUG/8QALxEAAgIBAgUCBAYDAQAAAAAAAAECEQMhMQQSE0FRFGEicaHwMoGRscHhBRXRQv/aAAwDAQACEQMRAD8A46jSAFtdgfP3dR4qbZJi2e2nzN/FM1pBuLaE7aQCPKwU4yOuxjLpP4BdMSWxADSTHmYy0k26uCg82sIk3363GXqFOTa8nrH4zAP2UqzQTe0j0A8dR0AVE2Cp09o3xfvfXmT44mDbWLmPIadXapa2H71mQTB8AnLbSDoImZ2mLnxsMkNE2M1ttb2kExefq6HqUqLRub676Zj0N05tGZJtBnxIGZG4yUMR6g77+OZg5aZJpBZItAFp0mCcheJA0zmUVoESPCQSbn7OYManNBc+M43v71vGTIiMskziDnnl63tMkA6WzRQhNbrr56Zzs4eOSVI2NvKPkYtGoMqZy18SL9M5Jg2NtUwYBmOkGJ3IEydyLJUOwIE5R4gaH5dDdEptEfK3QTmMyDuckn2/CYPneSOohJ7jvG+9vGTIvFkUBFvnG+nn46XUAY89tRkSY9CCU9Qmb26ZkyesnCcxYJFwkSctTfLaZvuI0RQDMb+x+YF/Ek2UADEgiBsdzpECD42Rajsvq7a+WLW2yGXwb/PWfHQwdM0UFjX+sL3/ALx8xKZx2Bnp+gub73EpzciwHj+R1HQXCQcdRrbpsAT6i2qKAiWk6Rlll4W080Inx+cfL5yVYcL3PqP/AG31ACG9u856+Gs2t0FwihkCLdRmP7a+d0Koy34D9PkZRnN3Hh+QJ+VknRrcZ/uYAH3FCiFlHuR/T54Z87pKwbfV84n/APKSOVBZsgXy9Br1jfxQsW0j8t7Rr1KTiNj0/HPboE40nPQnrtMkA9AhITYmtF/2CczlA63KZonW02/AnIbzJUnP9ItPjnzXsdgoOMe9czlP53g6QBdUSODYzkbdI12HUZpxEEtI26XGdoEEWSduTtGh6RN/GyiYgAi9wZzvmBJLuohFBYu8sMyOk5C8mIEjeTIUgZBEWnIZb9BBi1ymfc5+Zz2BvJ0gwEnOBOVsoyPUSRPUQNUASZaYBiM7nK0nQEa30TNBvGs208DECL2JJU3ukgmAd42yPNvkbIbnNN735TMTndsm865ICx2ukaxmTsd7QDMwb6pg3MRbp9wiACMxJTuqwRobRP3gm8HWGqJO5OeZifV2onZAWPhvaPLLLWLEGwzsUmmR5/cZ0AEjxyU3k6gSN7i/V2hjQIRqRm6dROdtsWojQXSAQaDIHMNhJbe+kAA6SbGU1MbfKZ8SG7ZG5lOXnMxqLzfWAXeNoCjj3NhBm8+N7HawQAsNz1OQ9Y5fkZSEaRcaDTL4fmCU7j0sPEjwkwOoMJy6RoQL5GNpvAE5FMAAYcQ38b28Lz4m4Tv6fiM75CT4E5KeGwz2gi41jRsjfVRczPLyBIvGvuwUhkMWeh1tfa4EnxTCn69M/lJsnEZDbxysbCBNzMlSDbWvOmfX4beBlMABbe/5fK5j8VIMzP76zMnxTzG1x+7N38c1EyZj5fkNY3N0kMI0OjN3okodz0PlEeV06oRfaSRH76GBv1KRftpoI8xy6jqVEOEawNx90mPCAnGcC4tEi3jeABpYJITFRF8ib6C3jbfLNM0zkLdJn/t1HUpngR0HgR1EWFvAq5wfAOrGRZozcZM/Zm3oIQ5KKtgk3sU6bSX4WQXG0N/QZRuVZ/6VU+o4ZXHrpqNyV0fD8E2m2GgfifFTc2dguOXEO9EdCwruzmmdl1SCBTI1mQ2+uRuD1KK3sSqbQ1otm78GzJHiugDZyCkHRZL1Eg6SMWn7Lki9QDo1tr59bwjfwm2P81/kB5aT81sT1Tlh3lS80xrHExD7Js/1HjOwAGed4lGb7MUh9fL634gLRxGYPknmd1HVnW5XJG9jJ/humRZz2+Y++JQ/4WbNqrh5DPec1qOkZSmpON1HWyeSunHwZg9k261neTRO+Zk+il/CgBnvXb+62Qd5zWmJiU7XE5FV1p+RdOPgxX+y21X1beM4mfuVZ/s/UF8THHS5zyOYMSFvvLvTp+qrlx/SEdfIPpRMF/ZlRt8MncEE+pOYnZAfQI94eZHrc2APQWK3nuJsq9aciJWi4mXdEvAvJiYLyLkakbdTafK4SIOQvpe43zMC+nVXqvZ0mRyu6D9x5KlUoOZ7wz108MRNtwuqGWMtjCWNx3AVoImZ8uucZDYppkWGmWeXoBCk8nO9ryRYdeb0NlAMg6xlMz99uohaIknLtx/yYPlonTAD6rT/ALmpKyC0919JtfLwN5cfQJCAep6eo1PoFJr72tvofCBJSdWAiZEkScrTY2k+qhaKx1bpGv2V2CahD6vu6NIMnqZuB01XR90IgWCzT7QUPrz5O/JX6dWQCNRIXBLJzs7ngliXxJr5ku5Ci6kpFqgWlTRFjd2lB2SMJlIWSaD4KXzUJSCAHqEaoYeMhKdxU2MTa7isEam4P780N9UTkr30ceKE/hVm0WmA71JxGcx9yc8JsotpnKEihyRnPoEN1Rvj5IkJizxQAMvbr8god8zr6IuAfVTGj/ZFFWAdXZ19ECs9hEESNbK07hlA0fJShnN8bwjWXaeXqOYeJM4sslVIGZE5+G/vOPotbjJdw9Qk8zHG4Ee6R+Cxabg4C3SfwxO+UL1MTez3RxZElqiRpzq3zcZ80k4rfZ8y+fNJbmRZD5icsrfIw23RMKgLmi+HFoQI3FrDe6UaZ2939Bb5qXDsDqjQTaCTPhAMMyWU9IM24dXlj80XzRDWPa2AQwYsPNNyZxZNGXVdLQZyNGwA+S5qrXGJocHEwGYHA2+q5xgSdhC6UGF5sD2v8hKTUb+f7BFz7+06r31Gtf7riA1tPESAYJnIea3jU6LlOFexz3fyy52JxPOA0tvuRdOboz4HHGSnKSuq+9S63iahMtdUqQciGsDmmzSCRYzaOiE/jKgcZe9zQBIZhlriYwmQcigtqSWcjiTIa1z2wQAQyw23SqcQHQ3E3FAxFrsNmmY5s3kyZKiz0Fiin+FfT7+he7IruNYtdUNSGSbEQZFrgX8ltkrnOwuNL69R1zygcxBOYiTA2Wr2lxz2UnuY3E4Cw/TXeOi1xLnaS7nk/wCQShlqq0X7B63EtZGMhuJwaJ1JyHirjGwuSPab3MaW1nVXGrSkYAMMzIHL/aE1Q1iC/vawP0k0wJMBp1Aj9LL0fRWvxL6/8PK6tPY7MOTubK5Ctx9alTrMa95DK4aXk8wYRPvQYuPei0oZ46saQiq7CeIYxr2vLnAEHEC7CMQFjN0l/j5VfMqH1lex1nEVGsaXPIa0Zk5CbBN3R2XJcfwtQ0uKp4qrxSqNLJcSSD70/WAAnpmj14mmT9I+jYDGHHix4jOP4vCbZI9AmlUtde3sn+uo1m9joTRPVIUzsUH2eFTuG97ixX973sM8uLrC0+68fVefkx8knHwdEZ2rKopWyUhQGqk6nfVQLHbFZlpjlgGaE6iCiPBAvACC6pOSRRznaFMsp1sFm4yDnlF5kZSsCjlfw2z0k/KF0vHlzjWa5xiGOAJsNN7XXNcMM7dLadMR+S9SPZnJMPiab4/vSUhU/rb5uKS2pmAYuvEEnxm/gIACjwR/nCzyGiYYb+HLldEFGbSDA8c+gsPNG7Jq1WvqGlg5Wguxmeow4cpWUoOceVG+DKsWRTaui9w9MlzA1rxicHVMQJEg2uen3Lpu7CD2fxXeUmPIw4gDCsiFw8vK2mdvEcT16aVA3UxBXGdkcNTdVipEQYBMAnQFduWyIWPwPs62m8PLsUZAiBO+aiUW2jq4LiYYcWRSdN7FHtDgw2g8uZTa8OAGCJAka5yrbeEaHUx/KALWywtGNxjTxVp3Ywcx7C8nG7ETaZt+StHgWy0wCWgAOIuIyS5RT4uPLV9358Kt/wAzC9nKEVqww4Y+HbmNlq9sONPh6j22c1sgxOoROD7MFN734nOc/OY3nQIvanC97RfTBjEImMltg5YzjzbX9LOLj8yzZHOHhfsc/wBk9svNWm3vW1muaS+GYe7hs3Ouy1uF9pKVR7WjGMRhjnNIa4jRp1QaXYWF7XNcADSFKq2PfhuGRsUCj2I9ppNqVQ6nRdiY0MhxIyxHovSy+myNyutPl59vl+Wp50edF6j7R0XtcW4zhBnkduGxYXNxZVOL7baac03GmW1GNcHUziGLTCYid1Gn2S76L3DX4XYiZvB5i6DBmLwhN9kzD+djcTqboawwME2EuJvOanHDhlb5u+nf+Btz8Fut7VUmFwLakNeWOcGS0HLOeh62R+E7da9tQ93VDqZAcwgY75WmPVV6vsziZUbj/wAyt304cr5Z38VPj/ZkVDVd3hHeOpujDIBYIAN+YGclLjwu1v7r2+f6DUpl7sztZtbFDS0sMOa6JFpGRII8FzfaXtDUbVrgVsOB0MpmmCHdC6Lea2eyuyu4NQg4i/CSAwMAgEWAtF1T4nsCoX1SKxY2sedoYDaIzJ6n1Rhlw8Mkr1jpV/Xs/cqSm4ryHHb4a+oajzhbSpuLA0YQSBOFwMukmPNT4b2g71+ANfTdGINe2CW7gyZVIezVPmEuwupNpxqMJBDp3kDRF4XspzagqPqOqua3A0kAAA55Znqssnp3FtPX+vl87NIc6Zod0T1TOaBmmeSgVOEa4y5oJ3IB+9eczrjXcz+0nEuqQDzMDR6gzMjc2/pXKFkPdHNBIyk2sRMkA6hdsOBaD7rf+IXIdqUg3iqg6yIziAbaCF24crl8JjmhFK0D7z+sf8h+SSGQ7x6yPySXWclGj0+Rg+Nm2+abhg4B7w2rhEXZUawRE3EGVM1LQTO40G1m/iq3C0W1ZbhpY3OMPc+HD/YLLXh65rexMjuOzeFhofiecTW2c7EBA069VeDECkYaBsAOluiIHbryJz5pWdijSCYUsHVRjzTgIshj2SlKW+aYgbpEjl6YvUC4IZKBBHvQXv8ANOov0TQmOAQbfejMqyhkwhvJ0soLLzXdZRBUKyCwjVQ+kOCOYaRtOICCXT+ZWe3jTqpfSwcylZSRbeQMkPGAgmrtCi6okaIOXKDoQXOMIZrJFIO6o3UrjfaOPpBNrtBv6SBrELpS0krnvaWnzMd0IzgCDIn1W2B/GTkXwmeaZ/0/+0fmkhEt2PkDHkkvROIs8RWwt6RlECPDM+aN2TSY51JpcRMf/UZJxYrO00v0VDtB9rWk3IGviblbPC1T31IEcS+Byh4Ai0SGjQbytsPNUmvDE60s7MvCRcFAcGdwpt4M/WHovEO1iMHJRLgNUVvZ8/F6IjezgEyGVW1xo3zS78dJV0cEEx7Oad0EOimX7Jid1YpcE01HslwwBpmRfFJGnRRrUaTDDi4mMUcxgXuYFsjnnCqKb2CS5dyv34TkyrndUhN22z5hbS97JNbRxQXMBvbFtc66JpPwQ6K9SAqz6wWi6vREB0S88puQRIGYsMwFM8Tw7c3U4iRBBJzyjPI+iOnLwHMjJFcJRiyW03iqNuamJ0JAOQMRvBCnwtRlQYmQWyWzFrGDHRJwklbRSkjnn8P0KgeHO3yXUliQIUUaKRyvdP8Aqk+CZzKv1HLqnVEI1ijlKUjlgH/Vd6JncLUJu0hdTohuSotM5kcJU0aVR7e7Pf3OItHKR8+X8V2DnkLC9rq/+FcIzLRlOs+WXrCvF+JUOf4TiMLf9Rw6YsklGT+2BOu85Bceb9QRmcXgTouv7H4k/SGtNZteWElwaJZ0kZDouY4ujdsj4hY2kTo0L0Tg+Bp05wMayc8IiUSyxhBxa1f3vuEItu0Wg1Tw9VAFTD151HQx2CEYFDBUmlCRDC007bJmhTEpkMqcL/8AIq/Zp/8AkqfarmirBpvLe7mo5riOXnsWj3sjAn4lbo24mp9in970btDj20abqj8miw1JOQHUlbcO2pUlbehfFrVfKP7IwCeEIg0n/D48wn61/cHU6TKNXo0KT3gs910Q1xkgsNSYkQJcROQgbKxR9pC7hhWbRc5xcWim0yZkiSYsLZwrXYXbDqtR9OpT7upSgluLEIcLEEfu69CXUinJp0t/iOFU9P4Mmn2jQwwKbncrgARPKQC6LmSd9YddWuyGUnnB3bgXS4nETOF1QAl2KTIJuLHFEqD/AGgqNr1KVGgx3dui9UMmb2BG85SrD/aVw4ipSOFrG0m1C6bgmJkkxF05wnGLpPa/xfwvmCpv+i47seg2eQXzkk6g6noPRSpFrBhYIFzmTc3Jk3KpntagA0uqsGO7SXZ3iR0nVaHZ72VG42ODgSbg2tYrgm8rXxXXubxUewzaZOdki29lYcxRghYmiK72KPdq1Epu7SNEVXU0wojcqw5llXqhSaIYwsL2sI+i1I/p6fG3VbBCyPaUf4Wp4Dr8QVQ3Q5bHnUj6rfmkp44/1PQJL0DiL9QHlt8QyEDO+dyvRWrz8tlzZzxNtdxz3NgvQAubPujbFsybU83UQVJrlzmjJgIrQg41Om/VBAZoO6KCVXZUnyRBVQSyrRP+Iq/Yp/e9U+2+zqtWpScx7A2nzYXgkYtHEDONFaouniav2Kf/AJpuM4x4qCnTa0uwF5LyQAJwwIBJM+i34WUoT5oVeu5XFpNpPxH9kYPZ7+L4fgyGUyXl5DRhOJgOIucRreI8UbsrtD6Kwk8PW7x7mgvqEA1HuMAA3iLmFbqdu1A+qO6xMp48RbikBtMPkkjDcmImdYWtwIquANVtK8ObhJMSJuSPmOq9LLlai3kgkpO3T39jhjFf+Xscr7QdnOq1KjG8JFRzgW1w60T7zjoYGSXansxWq1qjmgkCnTgkjDUc2Ja4TN8/FaPE9sVe9NMtpteDGLnwQGPqawTOGA4WNzoui7NrCpTZUiMbGujaQDHzVT4rNgUXS2re/Hv7AoRlas5WrwlRlfvTQpvx0mtNJ9RgNKOWbkjBym40Oi1PYVv+Cb9t8f8ALT5rU47sLh6zg6pSa9wESZnpkQr3DUmsaGtAa0WAAgAdFz5+LjkwqCWun0/N/wAFwxtSsYMslgsjSpYbLzDpRVNFQNKFdDUzqRSZojPcENtKVoOpDYphSgKTRGfU4dY/b/Dg8PVGuA28L/gugdwxKy/aANp8PUNQ4QWloMTzOBDR6q8abkqHLZnlYaPrt9SkrzeHMXY4neQPlFkl6NM4idMS6nM3c3+kZiDGZXcGoFwT6mB7DIsZmbx9p0hdE3i8dIPp1KhLjAB36wPmscuKcqaWhthcUnbo3hUUwVmcDXdLmkyG2m8z4nPVXca5pJx0ZenYtBTaQVUBJRWAwpsVFlrhkitCq02nMo7HFKyaA0aDu/qOixbTAO8Yp+9T47s2nVjGwOiYztOYtodskdj0QBVCTg7TDI+o7fhL9NBUaLWA4QBiMmNTAb9wA8kPs7s+nTnu2NbJEwPQeF8kQuEKfDsmwVdSVPXcz5UZvEdj0Q4tFJmEwcOEESLDPZaNNnyQ+NZDh4eaLSKc5yktWEYpbBKdLdFYEFoO8JYo1WVl0WsKIKZVCSckZlEa5pWXRbCUHoqrqcnJRNKMkWUkW8SiT0VTuep8lJuIbqLNEi00jRVe0KIdTeDeWOt5FYzvaVwdVAok93IccfUiYhV+J9pHBpmi6IEy45OkCeXW6cZpM7v9dna0j9V/04gcINh/zSV+lxTw0APsAPgKdevoeFRj8HxGHiGnC54AJymNJDQukouLmUjUBDsRdGEC2kgkBphcx2Zxj2V3d2GlxEXkgauJ9F01Ks57qDnZlpcQBafNPlfKnXnX8vA1Rb7IYCHnMl7r/ctEUoVTsh3JYEAOMEuxT1BjJaAXn5n8bOmC+FEQEQDqq1Xj2tcQcVhJhpIAvmQLZFWoByyWNlyhJK2iTSN0Wm8KAYiMooJoIyN5SPjZQFPYqbm2SsTiK3irHBDNZ1TjA0uEE4QzX67i0D5StPhSMM2jdOxvHJU2twPaA5k/DhN2gQCCp2bnAG5MfenehHK7CNZKfuoUm1GgSXAA5GRfw3T962YLgPEgZ5fvopKUWSDeik5wFo+aTnNFi5oIEwSJjfw6qvQ4pjmYw4EXvIGWeeWSLLUHV0FqPAFghi5vdTqC0kiJjP0HjceqFT4gAYnw0BxABcLwY3+WiClFlm0TFvFRa6BlKT2uccoGyLSEKRnFdpPitWphrsbnyXMEk03NGIEDPdFruxio5tQkVGtaA9gaHwbtYZgOEW8StDtme9eKYLXgNe54Mfy4hwOpuwQgcTSpPxMpgEYO8Z3T8LRhBMuB+KVmlTPpoT5oxaXZe/j+q12OR4qnD3DuTZxHvnc9UytVKDnEuJYS4zJN73vfNJeop6HzEuDmmzC9nqFR9ZwD3sBs4twjLKxmy66p2eBDnEvwNI5ok9Sf0XM+zPDn6TJw2kzi5jaAPKV2denLHAZkHNVkyuMoxT7anNCFpsB2J/kttGceE+K0IhVezaRbTa1wAIEZyrrYXHldzfzN4L4UZ1Pgi91QuLg1zowgwCAAL2mDfVRpUnmqHYXNhzpscgCGiSYM2sBC12uCli8VidfXfdGaeALaLBgLnPjvCeYjN2RcAb2jLxV3szh3MpAEc3MYtaSSBtsrIfbIqVN1wiiJ5nJU13syW9jgRNMOikQZ+J5jOTeIMTlKjxXZz4aHAuHdsaLNOExDzzHlOVwDkt5sKWEExBSo0XFT3Zkf9Nc6QRIdUpzOrWMz83adVZo9nua2O7Dm969xpCIgiGkA2sRMdVqNeATbJEp1LC2fX9EUR6iW1GFU7NMsxNbDO8dGYaXuaWtG8AG/6Kx2lQJfSOEVA2SWEgTaAb2MbHdaPEMA3M/hkoPqZGLCyfYnrScuZ/dlB/AuJtSYQ6mGBpIimb4tLgkg2vyqTOySRUBAc402U2uMTygyelzPktVjriynSfc21Sov1E1t9/dFJnAv+kOfhAaSS4kh2LlDRAwy02veI8ULhOy3YaLXsb/LJxCxBOEtBy1JJ6LYDznYKLamsAeadB6ibVfe1fyZruzaheeVuE1m1MWK8DDbDGfLui8P2UcbC8NIb3pjq94II/2yrv0nqPmh/SRBJmPAp0HXk1Qdz5NlIMVP/rDRYA+n6qJ7ZOjZRZjRm9sUv8W1oZjx0iMOKGmHOMv3AvZVqGFxpsxOqfyjha2AcRBDmucIIbG5R+0+HNd7X4nU3NaW8uxmfvVN/ZTaYLhVc2AZIiYiPnlChas93HnwrElKdNLw9/vwco6kASCL+SSPbZw6ECfOLSkuj0+TwdX+14Dy/wBDBAMy0mW5FtgNZJK6jsntwPhryBUHoeoXOPtOKYj4yBP+0bJyzl3A/wBrY3tnC7Z4lNe58VGfKzuMXREZU6LA7F7ZiGVDI+vBgbSTp1XRsbK86cJRdM7YyjJaDh6m1+SG4gJg9TRRaDvNTYLoVNp1RqdyfFMVEwJKnTmYSa8ItI3SCiEXIVui20qDmdEZjbIFRV4sW8lA3pqxxjOVBpDkBQFBaRyKsNZhaNyUPhGTHgrNfTVCAYNUQyY8ESkCRkpU229VQAnMGqeoMtkR7bealUYgCm6iw5hCPZ7equPppxTSHZnVOz4yJ81xfbvaQqu7unLmNPMW2lwyM/VBt6lbntb2+RNClGI2e+YG5YOpGceG65drSDbmABImzYyLY/uuzh8OvMzmzZNKRHut2NnXmTqJc4ZPYBoIGWmiS9E4zJkYpjPIAYnHcTopNpi2n2jJg9P1UW+ZHw4bCdfFTFQxExNwG3PUTksYmjHfEXBc0Z4iQCNIGZWz2Z2/3bS14JaDZwEAN0zOSxWti5FxeXXdHhpCk6wk3j63xD7KU4KapjjJx2OjPtFSkCHknZs5iQc4jqifxFSB+OdsMkeMLnMciLltgZENg5E76ZbKFNuh+y7CIBHwunJYvh4mizSOsb7SUYkl4vEYb5Tkis9pKEWx2JHua/iuTDYyLW2hwHM+cmnJPUY34hDpjE4yQ4ZENEgJemj7j68jrqHtPQMR3hn+nbzU6ftnw490VHEibM/GYHmVxhEwXE3PxHCA8fn069VZ4dmIcgdOzbNaRoTmQd0vTRG80jrqvtpRAEipOcQ0k+HMn/jiiBenVFpuGyR0GLRcY1kwG4RcuGAXBA5gXRYn8M950bEFsB2cHmcJ95o+f7un6aAutI6fiPbSmWn+XUAixJaJvmLqJ9sGkYe5qQCJMjCBoZOea5quAMLoyu01CZiIcMOh11U6wz5XVA2LuMMLbA+JH4J+mgLrSOpo+3LAYbRc4zFnAx1MCyce28GXUYMkRjm+QmG2B3XJs4fFaS4AZNOFjm21vcfhFou8RIm8AENmSJ5XSbTcZI9PAOrI6we3j/8ARYz7VS87QG2zB81Cp7cvAltJg2Li6CdgLE+K5tjjJxFrDbELuefquEA6zmpPZF5Dcg7EeYG5a4AAgaWj8lXQh4F1ZeTfPtxVdOCmwiJDiHBpGskusZsoN9tq7hLRSfaQWtdh8Jx55+ixg8gAm0EczwA0GLwBYgxoU7DNzmbAkYWBw+cGU+jDwLqSNRvtnXMn+WYvysJ5fHFE+eiHV9ruIIjG1tr4Gy+CJlux9VQDQ4DDcTZo5QDEuaTaQZKgGFuGLGThYzzlrjfT7k+jDwLqS8kO5A0w4olzuZ8j3XYROm+UIjc7jM3dUsA6LOA2PlmpcK4NAIOYkNAxOLTMjF5b6KTrOz0M4uZ5abgidR1ylaxRmV8Tdcc6wwR5c2SSvhrtA8jeGX65JlZBy4YXX9C8gAEbNCT50lxmYbDR1EzKWIZm0/WuZ0spudiHNJH9VmztGyxibMTHCwbE3PLc9ROqk54GgAzE3MZEbDwCkx2K2IxYjCAADqCUqb9G2JEhrRfrciypCFpc5XBffE37I2Re7Jj4uhOEFsSD5ZeSjEAQQNR8R6jO5/NSDic7wOUvm415c/XfqgQ5GQEkZYaYgEHUu1i+sp2MwmLNtheBzPi2F09JGSanUBby4nC9iA1kHP0lG7ywbiENkfyxdzCRaen5pgOacTiABENLnEOPRwHgNfWymWExMnIEkYWyNRG/47qBIaSBZwFx7znNIz6ET8k7iRMnKzsd5GYIaD1NiihiqPJdc4rxA5WtfkLm8EbSnNcuaQDhLr4We8HaguyEkH+yk5pHvAmIa6ThbDrtcAFOjzWOKJwlrBA1Adiz9PwSoRBhFrNZikieZ2LVptAn1toiC3NhvctL3XF5LQ3PPQTokXA64SDDg1suDjdpmJ0TtFiYbTJN3OAc7FFotAndAxPp5EYnACWg8rQNRocvyuh0WYhyy+Mms5WEfE0km5zz/NWGNESbbF/wuys0WAOdiomkHGb825LWtdEQNbzpv6FADFOLNIYNGsuS05gOuJBIvbXoptp4YFgYkwS5zqeVycnZZbdEdrJMBx3DaYsCBDml0ZEg57qTaYbdvLNw2mASCIDmkzF9ymIr1GwSTYCMRf7xboWtGon93RHNG5MgAkiBGjmtAvnsnNIgtvhNyLAvMC7Y9bT+KmXEYYhpzaXmSWzdt9ZO6dCsiCTJdLiN4azTC4eoH901bm5RiN4dgsxpiWnEbnKDeylVpkusMQiWmobEZZDOJlTZSDhHvANsbNYWk/Mt8NECIvEHDYEmwZm103xHQGPkpAAAAQwyCA2S4O2JkgBw3/BGNDEIkkixDLNItBJtOV0Jw+G5dYFtMTbMGT+foqQFc8Mw3LKk/aP5pK+eD8T5hJVROhxDrEADMTOs31KsVBAOtpve/wBySSxjsaMLSbLSSZgAgaTE6JcM7HI90S13La95vnonSTDsyTKxDiGw0AiABuCD9ys12hgkCTizN990kkxCqMDW4veIdacrmDYaIdGqSZmIdhgREGZBCSSO7DsS4N0uIENioGcogkOxSCczkEfiD3eEMt/MDJzME7mUkkPYFuHfQDWtJl5lzeczaXGIy0S4anjMOJIMtLbYSAJFgE6SGC2B8HULxe1nNgWmBadZVjh28zWi2NoBIztiiCZP90kkeBMFxlYtqMaL42ulxzlsQRpPkjGiCzvHDE5wxXJiQAQQBASSSBh28OKtPE8k4qYeWycIduNpw38Sg8M7vGQQGyQeWx94a56p0lS3B7BHj+YGN5ARi5c5k5EypubDy0as7zF8WIO00gyZskkgTCv4cNJdmQ0OBN4OJxPSLfNC4iiMAqG7paYJOHmLQRG1/kEkkMQuGpYxJJ5DYCALgGDGYvqn4XiC972mA1jsIAESDmDv+qSSqO4dgdXii1xaBYEgXdpbdJJJSM//2Q=="/>
          <p:cNvSpPr>
            <a:spLocks noChangeAspect="1" noChangeArrowheads="1"/>
          </p:cNvSpPr>
          <p:nvPr/>
        </p:nvSpPr>
        <p:spPr bwMode="auto">
          <a:xfrm>
            <a:off x="155575" y="-1790700"/>
            <a:ext cx="2800350" cy="374332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8614" name="Picture 6" descr="http://roraimabioagroforestal.homestead.com/Foto_saco_RB_frontal.JPG"/>
          <p:cNvPicPr>
            <a:picLocks noChangeAspect="1" noChangeArrowheads="1"/>
          </p:cNvPicPr>
          <p:nvPr/>
        </p:nvPicPr>
        <p:blipFill>
          <a:blip r:embed="rId3" cstate="print"/>
          <a:srcRect/>
          <a:stretch>
            <a:fillRect/>
          </a:stretch>
        </p:blipFill>
        <p:spPr bwMode="auto">
          <a:xfrm>
            <a:off x="1143000" y="1981200"/>
            <a:ext cx="2800350" cy="37433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ARMAZENAMENTO DO CIMENTO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5" name="Rectangle 3"/>
          <p:cNvSpPr txBox="1">
            <a:spLocks noChangeArrowheads="1"/>
          </p:cNvSpPr>
          <p:nvPr/>
        </p:nvSpPr>
        <p:spPr>
          <a:xfrm>
            <a:off x="304800" y="1524000"/>
            <a:ext cx="8458200" cy="6172200"/>
          </a:xfrm>
          <a:prstGeom prst="rect">
            <a:avLst/>
          </a:prstGeom>
        </p:spPr>
        <p:txBody>
          <a:bodyPr/>
          <a:lstStyle/>
          <a:p>
            <a:pPr marL="285750" indent="-285750">
              <a:buFontTx/>
              <a:buChar char="•"/>
            </a:pPr>
            <a:r>
              <a:rPr lang="pt-BR" sz="2400" dirty="0" smtClean="0">
                <a:latin typeface="Arial Narrow" pitchFamily="34" charset="0"/>
              </a:rPr>
              <a:t>Pilhas não maiores que 10 sacos;</a:t>
            </a:r>
          </a:p>
          <a:p>
            <a:pPr marL="285750" indent="-285750">
              <a:buFontTx/>
              <a:buChar char="•"/>
            </a:pPr>
            <a:endParaRPr lang="pt-BR" sz="2400" dirty="0" smtClean="0">
              <a:latin typeface="Arial Narrow" pitchFamily="34" charset="0"/>
            </a:endParaRPr>
          </a:p>
          <a:p>
            <a:pPr marL="285750" indent="-285750">
              <a:buFontTx/>
              <a:buChar char="•"/>
            </a:pPr>
            <a:r>
              <a:rPr lang="pt-BR" sz="2400" dirty="0" smtClean="0">
                <a:latin typeface="Arial Narrow" pitchFamily="34" charset="0"/>
              </a:rPr>
              <a:t>Sobre estrados de madeira com altura de 30cm;</a:t>
            </a:r>
          </a:p>
          <a:p>
            <a:pPr marL="285750" indent="-285750">
              <a:buFontTx/>
              <a:buChar char="•"/>
            </a:pPr>
            <a:endParaRPr lang="pt-BR" sz="2400" dirty="0" smtClean="0">
              <a:latin typeface="Arial Narrow" pitchFamily="34" charset="0"/>
            </a:endParaRPr>
          </a:p>
          <a:p>
            <a:pPr marL="285750" indent="-285750">
              <a:buFontTx/>
              <a:buChar char="•"/>
            </a:pPr>
            <a:r>
              <a:rPr lang="pt-BR" sz="2400" dirty="0" smtClean="0">
                <a:latin typeface="Arial Narrow" pitchFamily="34" charset="0"/>
              </a:rPr>
              <a:t>Afastadas de paredes do depósito cerca de 30cm;</a:t>
            </a:r>
          </a:p>
          <a:p>
            <a:pPr marL="285750" indent="-285750">
              <a:buFontTx/>
              <a:buChar char="•"/>
            </a:pPr>
            <a:endParaRPr lang="pt-BR" sz="2400" dirty="0" smtClean="0">
              <a:latin typeface="Arial Narrow" pitchFamily="34" charset="0"/>
            </a:endParaRPr>
          </a:p>
          <a:p>
            <a:pPr marL="285750" indent="-285750">
              <a:buFontTx/>
              <a:buChar char="•"/>
            </a:pPr>
            <a:r>
              <a:rPr lang="pt-BR" sz="2400" dirty="0" smtClean="0">
                <a:latin typeface="Arial Narrow" pitchFamily="34" charset="0"/>
              </a:rPr>
              <a:t>Tempo máximo de estocagem deve ser de 90 dias, a partir da data de sua fabricação.  </a:t>
            </a:r>
          </a:p>
          <a:p>
            <a:pPr marL="285750" indent="-285750">
              <a:buFontTx/>
              <a:buChar char="•"/>
            </a:pPr>
            <a:endParaRPr lang="pt-BR" sz="2400" dirty="0" smtClean="0">
              <a:latin typeface="Arial Narrow" pitchFamily="34" charset="0"/>
            </a:endParaRPr>
          </a:p>
          <a:p>
            <a:pPr marL="285750" indent="-285750"/>
            <a:endParaRPr lang="pt-BR" sz="2400" dirty="0" smtClean="0">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pt-BR" sz="2400" dirty="0" smtClean="0">
                <a:latin typeface="Arial Narrow" pitchFamily="34" charset="0"/>
              </a:rPr>
              <a:t>	</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ARMAZENAMENTO DO CIMENTO </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1" name="Picture 5"/>
          <p:cNvPicPr>
            <a:picLocks noChangeAspect="1" noChangeArrowheads="1"/>
          </p:cNvPicPr>
          <p:nvPr/>
        </p:nvPicPr>
        <p:blipFill>
          <a:blip r:embed="rId2" cstate="print"/>
          <a:srcRect/>
          <a:stretch>
            <a:fillRect/>
          </a:stretch>
        </p:blipFill>
        <p:spPr>
          <a:xfrm>
            <a:off x="4648200" y="2133600"/>
            <a:ext cx="3422650" cy="3733800"/>
          </a:xfrm>
          <a:prstGeom prst="rect">
            <a:avLst/>
          </a:prstGeom>
        </p:spPr>
      </p:pic>
      <p:cxnSp>
        <p:nvCxnSpPr>
          <p:cNvPr id="23" name="Conector reto 22"/>
          <p:cNvCxnSpPr/>
          <p:nvPr/>
        </p:nvCxnSpPr>
        <p:spPr>
          <a:xfrm flipV="1">
            <a:off x="4648200" y="2209800"/>
            <a:ext cx="3352800" cy="3657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a:off x="4648200" y="2133600"/>
            <a:ext cx="3429000" cy="3733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6564" name="Picture 4" descr="http://www.abcp.org.br/conteudo/wp-content/uploads/2011/06/como_armazenar_cimento.jpg"/>
          <p:cNvPicPr>
            <a:picLocks noChangeAspect="1" noChangeArrowheads="1"/>
          </p:cNvPicPr>
          <p:nvPr/>
        </p:nvPicPr>
        <p:blipFill>
          <a:blip r:embed="rId3" cstate="print"/>
          <a:srcRect/>
          <a:stretch>
            <a:fillRect/>
          </a:stretch>
        </p:blipFill>
        <p:spPr bwMode="auto">
          <a:xfrm>
            <a:off x="304800" y="2667000"/>
            <a:ext cx="4092511" cy="32766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054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Comum (CP-I):</a:t>
            </a:r>
            <a:endParaRPr lang="pt-BR" sz="2500" b="1" i="1" u="sng" dirty="0" smtClean="0">
              <a:solidFill>
                <a:srgbClr val="FF0000"/>
              </a:solidFill>
              <a:effectLst>
                <a:outerShdw blurRad="38100" dist="38100" dir="2700000" algn="tl">
                  <a:srgbClr val="000000"/>
                </a:outerShdw>
              </a:effectLst>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500" b="1" i="0" u="none" strike="noStrike" kern="1200" cap="none" spc="0" normalizeH="0" baseline="0" noProof="0" dirty="0" smtClean="0">
              <a:ln>
                <a:noFill/>
              </a:ln>
              <a:solidFill>
                <a:schemeClr val="tx2"/>
              </a:solidFill>
              <a:effectLst/>
              <a:uLnTx/>
              <a:uFillTx/>
              <a:latin typeface="Arial Narrow" pitchFamily="34" charset="0"/>
            </a:endParaRPr>
          </a:p>
          <a:p>
            <a:r>
              <a:rPr lang="pt-BR" sz="2400" dirty="0" smtClean="0">
                <a:latin typeface="Arial Narrow" pitchFamily="34" charset="0"/>
              </a:rPr>
              <a:t>O CP-I, é o tipo mais básico de cimento </a:t>
            </a:r>
            <a:r>
              <a:rPr lang="pt-BR" sz="2400" dirty="0" err="1" smtClean="0">
                <a:latin typeface="Arial Narrow" pitchFamily="34" charset="0"/>
              </a:rPr>
              <a:t>Portland</a:t>
            </a:r>
            <a:r>
              <a:rPr lang="pt-BR" sz="2400" dirty="0" smtClean="0">
                <a:latin typeface="Arial Narrow" pitchFamily="34" charset="0"/>
              </a:rPr>
              <a:t>, indicado para o uso em construções que não requeiram condições especiais e não apresentem ambientes desfavoráveis como exposição à águas subterrâneas, esgotos, água do mar ou qualquer outro meio com presença de sulfatos. A única adição presente no CP-I é o gesso (cerca de 3%, que também está presente nos demais tipos de cimento </a:t>
            </a:r>
            <a:r>
              <a:rPr lang="pt-BR" sz="2400" dirty="0" err="1" smtClean="0">
                <a:latin typeface="Arial Narrow" pitchFamily="34" charset="0"/>
              </a:rPr>
              <a:t>Portland</a:t>
            </a:r>
            <a:r>
              <a:rPr lang="pt-BR" sz="2400" dirty="0" smtClean="0">
                <a:latin typeface="Arial Narrow" pitchFamily="34" charset="0"/>
              </a:rPr>
              <a:t>). O gesso atua como um retardador de pega, evitando a reação imediata da hidratação do cimento. A norma brasileira que trata deste tipo de cimento é a NBR 5732.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500" b="0" i="0" u="none" strike="noStrike" kern="1200" cap="none" spc="0" normalizeH="0" baseline="0" noProof="0" dirty="0" smtClean="0">
                <a:ln>
                  <a:noFill/>
                </a:ln>
                <a:solidFill>
                  <a:schemeClr val="tx1"/>
                </a:solidFill>
                <a:effectLst/>
                <a:uLnTx/>
                <a:uFillTx/>
                <a:latin typeface="Arial Narrow" pitchFamily="34" charset="0"/>
              </a:rPr>
              <a:t>Aplicações: argamassa de revestimento, assentamento, concreto, pré-moldados, pavimentos, piso, solo-cimento.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comum com adição (CP I-S):</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O CP I-S, tem a mesma composição do CP I (</a:t>
            </a:r>
            <a:r>
              <a:rPr lang="pt-BR" sz="2400" dirty="0" err="1" smtClean="0">
                <a:latin typeface="Arial Narrow" pitchFamily="34" charset="0"/>
              </a:rPr>
              <a:t>clínquer</a:t>
            </a:r>
            <a:r>
              <a:rPr lang="pt-BR" sz="2400" dirty="0" smtClean="0">
                <a:latin typeface="Arial Narrow" pitchFamily="34" charset="0"/>
              </a:rPr>
              <a:t>+gesso), porém com adição reduzida de material </a:t>
            </a:r>
            <a:r>
              <a:rPr lang="pt-BR" sz="2400" dirty="0" err="1" smtClean="0">
                <a:latin typeface="Arial Narrow" pitchFamily="34" charset="0"/>
              </a:rPr>
              <a:t>pozolânico</a:t>
            </a:r>
            <a:r>
              <a:rPr lang="pt-BR" sz="2400" dirty="0" smtClean="0">
                <a:latin typeface="Arial Narrow" pitchFamily="34" charset="0"/>
              </a:rPr>
              <a:t> (de 1 a 5% em massa). Este tipo de cimento tem menor permeabilidade devido à adição de </a:t>
            </a:r>
            <a:r>
              <a:rPr lang="pt-BR" sz="2400" dirty="0" err="1" smtClean="0">
                <a:latin typeface="Arial Narrow" pitchFamily="34" charset="0"/>
              </a:rPr>
              <a:t>pozolana</a:t>
            </a:r>
            <a:r>
              <a:rPr lang="pt-BR" sz="2400" dirty="0" smtClean="0">
                <a:latin typeface="Arial Narrow" pitchFamily="34" charset="0"/>
              </a:rPr>
              <a:t>. A norma brasileira que trata deste tipo de cimento é a NBR 5732.</a:t>
            </a:r>
          </a:p>
          <a:p>
            <a:endParaRPr lang="pt-BR" sz="2400" dirty="0" smtClean="0">
              <a:latin typeface="Arial Narrow" pitchFamily="34" charset="0"/>
            </a:endParaRPr>
          </a:p>
          <a:p>
            <a:r>
              <a:rPr lang="pt-BR" sz="2400" dirty="0" err="1" smtClean="0">
                <a:latin typeface="Arial Narrow" pitchFamily="34" charset="0"/>
              </a:rPr>
              <a:t>Clínquer</a:t>
            </a:r>
            <a:r>
              <a:rPr lang="pt-BR" sz="2400" dirty="0" smtClean="0">
                <a:latin typeface="Arial Narrow" pitchFamily="34" charset="0"/>
              </a:rPr>
              <a:t>: produto de natureza granulosa, resultante da calcinação de uma mistura de silicatos hidráulicos de cálcio e sulfato de cálcio natural, conduzida até a temperatura de fusão incipiente.</a:t>
            </a:r>
            <a:endParaRPr lang="pt-BR" sz="2400" dirty="0">
              <a:latin typeface="Arial Narrow" pitchFamily="34" charset="0"/>
            </a:endParaRPr>
          </a:p>
        </p:txBody>
      </p:sp>
      <p:pic>
        <p:nvPicPr>
          <p:cNvPr id="171010" name="Picture 2" descr="http://upload.wikimedia.org/wikipedia/commons/thumb/e/e3/Pouzzolane.jpg/250px-Pouzzolane.jpg"/>
          <p:cNvPicPr>
            <a:picLocks noChangeAspect="1" noChangeArrowheads="1"/>
          </p:cNvPicPr>
          <p:nvPr/>
        </p:nvPicPr>
        <p:blipFill>
          <a:blip r:embed="rId2" cstate="print"/>
          <a:srcRect/>
          <a:stretch>
            <a:fillRect/>
          </a:stretch>
        </p:blipFill>
        <p:spPr bwMode="auto">
          <a:xfrm>
            <a:off x="6705600" y="533400"/>
            <a:ext cx="1874601" cy="14097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CONCEITO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3" name="Espaço Reservado para Conteúdo 2"/>
          <p:cNvSpPr txBox="1">
            <a:spLocks/>
          </p:cNvSpPr>
          <p:nvPr/>
        </p:nvSpPr>
        <p:spPr>
          <a:xfrm>
            <a:off x="381000" y="1600200"/>
            <a:ext cx="8458200" cy="4525963"/>
          </a:xfrm>
          <a:prstGeom prst="rect">
            <a:avLst/>
          </a:prstGeom>
        </p:spPr>
        <p:txBody>
          <a:bodyPr>
            <a:noAutofit/>
          </a:bodyPr>
          <a:lstStyle/>
          <a:p>
            <a:pPr marL="342900" lvl="0" indent="-342900">
              <a:spcBef>
                <a:spcPct val="20000"/>
              </a:spcBef>
              <a:spcAft>
                <a:spcPts val="600"/>
              </a:spcAft>
              <a:defRPr/>
            </a:pPr>
            <a:r>
              <a:rPr lang="en-US" sz="2400" dirty="0" err="1" smtClean="0">
                <a:solidFill>
                  <a:schemeClr val="bg2">
                    <a:lumMod val="10000"/>
                  </a:schemeClr>
                </a:solidFill>
                <a:latin typeface="Arial Narrow" pitchFamily="34" charset="0"/>
              </a:rPr>
              <a:t>Atualmente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materiais</a:t>
            </a:r>
            <a:r>
              <a:rPr lang="en-US" sz="2400" dirty="0" smtClean="0">
                <a:solidFill>
                  <a:schemeClr val="bg2">
                    <a:lumMod val="10000"/>
                  </a:schemeClr>
                </a:solidFill>
                <a:latin typeface="Arial Narrow" pitchFamily="34" charset="0"/>
              </a:rPr>
              <a:t> de </a:t>
            </a:r>
            <a:r>
              <a:rPr lang="en-US" sz="2400" dirty="0" err="1" smtClean="0">
                <a:solidFill>
                  <a:schemeClr val="bg2">
                    <a:lumMod val="10000"/>
                  </a:schemeClr>
                </a:solidFill>
                <a:latin typeface="Arial Narrow" pitchFamily="34" charset="0"/>
              </a:rPr>
              <a:t>construção</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podem</a:t>
            </a:r>
            <a:r>
              <a:rPr lang="en-US" sz="2400" dirty="0" smtClean="0">
                <a:solidFill>
                  <a:schemeClr val="bg2">
                    <a:lumMod val="10000"/>
                  </a:schemeClr>
                </a:solidFill>
                <a:latin typeface="Arial Narrow" pitchFamily="34" charset="0"/>
              </a:rPr>
              <a:t> ser simples </a:t>
            </a:r>
            <a:r>
              <a:rPr lang="en-US" sz="2400" dirty="0" err="1" smtClean="0">
                <a:solidFill>
                  <a:schemeClr val="bg2">
                    <a:lumMod val="10000"/>
                  </a:schemeClr>
                </a:solidFill>
                <a:latin typeface="Arial Narrow" pitchFamily="34" charset="0"/>
              </a:rPr>
              <a:t>ou</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compostos</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podem</a:t>
            </a:r>
            <a:r>
              <a:rPr lang="en-US" sz="2400" dirty="0" smtClean="0">
                <a:solidFill>
                  <a:schemeClr val="bg2">
                    <a:lumMod val="10000"/>
                  </a:schemeClr>
                </a:solidFill>
                <a:latin typeface="Arial Narrow" pitchFamily="34" charset="0"/>
              </a:rPr>
              <a:t> ser </a:t>
            </a:r>
            <a:r>
              <a:rPr lang="en-US" sz="2400" dirty="0" err="1" smtClean="0">
                <a:solidFill>
                  <a:schemeClr val="bg2">
                    <a:lumMod val="10000"/>
                  </a:schemeClr>
                </a:solidFill>
                <a:latin typeface="Arial Narrow" pitchFamily="34" charset="0"/>
              </a:rPr>
              <a:t>obtidos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diretamente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natureza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ou</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elaborados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industrialmente</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são</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responsáveis</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pela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solidez</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durabilidade</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beleza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da</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obra</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buFont typeface="Arial" pitchFamily="34" charset="0"/>
              <a:buChar char="•"/>
              <a:defRPr/>
            </a:pPr>
            <a:r>
              <a:rPr lang="en-US" sz="2400" dirty="0" err="1" smtClean="0">
                <a:solidFill>
                  <a:schemeClr val="bg2">
                    <a:lumMod val="10000"/>
                  </a:schemeClr>
                </a:solidFill>
                <a:latin typeface="Arial Narrow" pitchFamily="34" charset="0"/>
              </a:rPr>
              <a:t>devem</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possuir</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durabilidade</a:t>
            </a:r>
            <a:r>
              <a:rPr lang="en-US" sz="2400" dirty="0" smtClean="0">
                <a:solidFill>
                  <a:schemeClr val="bg2">
                    <a:lumMod val="10000"/>
                  </a:schemeClr>
                </a:solidFill>
                <a:latin typeface="Arial Narrow" pitchFamily="34" charset="0"/>
              </a:rPr>
              <a:t>, </a:t>
            </a:r>
            <a:r>
              <a:rPr lang="en-US" sz="2400" dirty="0" err="1" smtClean="0">
                <a:solidFill>
                  <a:schemeClr val="bg2">
                    <a:lumMod val="10000"/>
                  </a:schemeClr>
                </a:solidFill>
                <a:latin typeface="Arial Narrow" pitchFamily="34" charset="0"/>
              </a:rPr>
              <a:t>trabalhabilidade</a:t>
            </a:r>
            <a:r>
              <a:rPr lang="en-US" sz="2400" dirty="0" smtClean="0">
                <a:solidFill>
                  <a:schemeClr val="bg2">
                    <a:lumMod val="10000"/>
                  </a:schemeClr>
                </a:solidFill>
                <a:latin typeface="Arial Narrow" pitchFamily="34" charset="0"/>
              </a:rPr>
              <a:t> e </a:t>
            </a:r>
            <a:r>
              <a:rPr lang="en-US" sz="2400" dirty="0" err="1" smtClean="0">
                <a:solidFill>
                  <a:schemeClr val="bg2">
                    <a:lumMod val="10000"/>
                  </a:schemeClr>
                </a:solidFill>
                <a:latin typeface="Arial Narrow" pitchFamily="34" charset="0"/>
              </a:rPr>
              <a:t>higiene</a:t>
            </a:r>
            <a:r>
              <a:rPr lang="en-US" sz="2400" dirty="0" smtClean="0">
                <a:solidFill>
                  <a:schemeClr val="bg2">
                    <a:lumMod val="10000"/>
                  </a:schemeClr>
                </a:solidFill>
                <a:latin typeface="Arial Narrow" pitchFamily="34" charset="0"/>
              </a:rPr>
              <a:t>.</a:t>
            </a:r>
          </a:p>
          <a:p>
            <a:pPr marL="342900" lvl="0" indent="-342900">
              <a:spcBef>
                <a:spcPct val="20000"/>
              </a:spcBef>
              <a:spcAft>
                <a:spcPts val="600"/>
              </a:spcAft>
              <a:buFont typeface="Arial" pitchFamily="34" charset="0"/>
              <a:buChar char="•"/>
              <a:defRPr/>
            </a:pPr>
            <a:endParaRPr lang="en-US" sz="2400" dirty="0" smtClean="0">
              <a:solidFill>
                <a:schemeClr val="bg2">
                  <a:lumMod val="10000"/>
                </a:schemeClr>
              </a:solidFill>
              <a:latin typeface="Arial Narrow" pitchFamily="34" charset="0"/>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composto com escória (CP II-E):</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Os cimentos CP II são ditos compostos pois apresentam, além da sua composição básica (</a:t>
            </a:r>
            <a:r>
              <a:rPr lang="pt-BR" sz="2400" dirty="0" err="1" smtClean="0">
                <a:latin typeface="Arial Narrow" pitchFamily="34" charset="0"/>
              </a:rPr>
              <a:t>clínquer</a:t>
            </a:r>
            <a:r>
              <a:rPr lang="pt-BR" sz="2400" dirty="0" smtClean="0">
                <a:latin typeface="Arial Narrow" pitchFamily="34" charset="0"/>
              </a:rPr>
              <a:t>+gesso), a adição de outro material - a escória granulada de alto-forno, o que lhe confere a propriedade de baixo calor de hidratação. O CP II-E é composto de 94% à 56% de </a:t>
            </a:r>
            <a:r>
              <a:rPr lang="pt-BR" sz="2400" dirty="0" err="1" smtClean="0">
                <a:latin typeface="Arial Narrow" pitchFamily="34" charset="0"/>
              </a:rPr>
              <a:t>clínquer</a:t>
            </a:r>
            <a:r>
              <a:rPr lang="pt-BR" sz="2400" dirty="0" smtClean="0">
                <a:latin typeface="Arial Narrow" pitchFamily="34" charset="0"/>
              </a:rPr>
              <a:t>+gesso e 6% à 34% de escória, podendo ou não ter adição de material </a:t>
            </a:r>
            <a:r>
              <a:rPr lang="pt-BR" sz="2400" dirty="0" err="1" smtClean="0">
                <a:latin typeface="Arial Narrow" pitchFamily="34" charset="0"/>
              </a:rPr>
              <a:t>carbonático</a:t>
            </a:r>
            <a:r>
              <a:rPr lang="pt-BR" sz="2400" dirty="0" smtClean="0">
                <a:latin typeface="Arial Narrow" pitchFamily="34" charset="0"/>
              </a:rPr>
              <a:t> no limite máximo de 10% em massa. O CP II-E, é recomendado para estruturas que exijam um desprendimento de calor moderadamente lento. A norma brasileira que trata deste tipo de cimento é a NBR 11578.</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composto com </a:t>
            </a:r>
            <a:r>
              <a:rPr lang="pt-BR" sz="2500" b="1" i="1" u="sng" dirty="0" err="1" smtClean="0">
                <a:effectLst>
                  <a:outerShdw blurRad="38100" dist="38100" dir="2700000" algn="tl">
                    <a:srgbClr val="000000"/>
                  </a:outerShdw>
                </a:effectLst>
                <a:latin typeface="Arial Narrow" pitchFamily="34" charset="0"/>
              </a:rPr>
              <a:t>pozolana</a:t>
            </a:r>
            <a:r>
              <a:rPr lang="pt-BR" sz="2500" b="1" i="1" u="sng" dirty="0" smtClean="0">
                <a:effectLst>
                  <a:outerShdw blurRad="38100" dist="38100" dir="2700000" algn="tl">
                    <a:srgbClr val="000000"/>
                  </a:outerShdw>
                </a:effectLst>
                <a:latin typeface="Arial Narrow" pitchFamily="34" charset="0"/>
              </a:rPr>
              <a:t> (CP II-Z):</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O CP II-Z contém adição de material </a:t>
            </a:r>
            <a:r>
              <a:rPr lang="pt-BR" sz="2400" dirty="0" err="1" smtClean="0">
                <a:latin typeface="Arial Narrow" pitchFamily="34" charset="0"/>
              </a:rPr>
              <a:t>pozolânico</a:t>
            </a:r>
            <a:r>
              <a:rPr lang="pt-BR" sz="2400" dirty="0" smtClean="0">
                <a:latin typeface="Arial Narrow" pitchFamily="34" charset="0"/>
              </a:rPr>
              <a:t> que varia de 6% à 14% em massa, o que confere ao cimento menor permeabilidade, sendo ideal para obras subterrâneas, principalmente com presença de água, inclusive marítimas. O cimento CP II-Z, também pode conter adição de material </a:t>
            </a:r>
            <a:r>
              <a:rPr lang="pt-BR" sz="2400" dirty="0" err="1" smtClean="0">
                <a:latin typeface="Arial Narrow" pitchFamily="34" charset="0"/>
              </a:rPr>
              <a:t>carbonático</a:t>
            </a:r>
            <a:r>
              <a:rPr lang="pt-BR" sz="2400" dirty="0" smtClean="0">
                <a:latin typeface="Arial Narrow" pitchFamily="34" charset="0"/>
              </a:rPr>
              <a:t> (</a:t>
            </a:r>
            <a:r>
              <a:rPr lang="pt-BR" sz="2400" dirty="0" err="1" smtClean="0">
                <a:latin typeface="Arial Narrow" pitchFamily="34" charset="0"/>
              </a:rPr>
              <a:t>fíler</a:t>
            </a:r>
            <a:r>
              <a:rPr lang="pt-BR" sz="2400" dirty="0" smtClean="0">
                <a:latin typeface="Arial Narrow" pitchFamily="34" charset="0"/>
              </a:rPr>
              <a:t>) no limite máximo de 10% em massa. A norma brasileira que trata deste tipo de cimento é a NBR 11578.</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composto com </a:t>
            </a:r>
            <a:r>
              <a:rPr lang="pt-BR" sz="2500" b="1" i="1" u="sng" dirty="0" err="1" smtClean="0">
                <a:effectLst>
                  <a:outerShdw blurRad="38100" dist="38100" dir="2700000" algn="tl">
                    <a:srgbClr val="000000"/>
                  </a:outerShdw>
                </a:effectLst>
                <a:latin typeface="Arial Narrow" pitchFamily="34" charset="0"/>
              </a:rPr>
              <a:t>fíler</a:t>
            </a:r>
            <a:r>
              <a:rPr lang="pt-BR" sz="2500" b="1" i="1" u="sng" dirty="0" smtClean="0">
                <a:effectLst>
                  <a:outerShdw blurRad="38100" dist="38100" dir="2700000" algn="tl">
                    <a:srgbClr val="000000"/>
                  </a:outerShdw>
                </a:effectLst>
                <a:latin typeface="Arial Narrow" pitchFamily="34" charset="0"/>
              </a:rPr>
              <a:t> (CP II-F):</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O CP II-F é composto de 90% à 94% de </a:t>
            </a:r>
            <a:r>
              <a:rPr lang="pt-BR" sz="2400" dirty="0" err="1" smtClean="0">
                <a:latin typeface="Arial Narrow" pitchFamily="34" charset="0"/>
              </a:rPr>
              <a:t>clínquer</a:t>
            </a:r>
            <a:r>
              <a:rPr lang="pt-BR" sz="2400" dirty="0" smtClean="0">
                <a:latin typeface="Arial Narrow" pitchFamily="34" charset="0"/>
              </a:rPr>
              <a:t>+gesso com adição de 6% a 10% de material </a:t>
            </a:r>
            <a:r>
              <a:rPr lang="pt-BR" sz="2400" dirty="0" err="1" smtClean="0">
                <a:latin typeface="Arial Narrow" pitchFamily="34" charset="0"/>
              </a:rPr>
              <a:t>carbonático</a:t>
            </a:r>
            <a:r>
              <a:rPr lang="pt-BR" sz="2400" dirty="0" smtClean="0">
                <a:latin typeface="Arial Narrow" pitchFamily="34" charset="0"/>
              </a:rPr>
              <a:t> (</a:t>
            </a:r>
            <a:r>
              <a:rPr lang="pt-BR" sz="2400" dirty="0" err="1" smtClean="0">
                <a:latin typeface="Arial Narrow" pitchFamily="34" charset="0"/>
              </a:rPr>
              <a:t>fíler</a:t>
            </a:r>
            <a:r>
              <a:rPr lang="pt-BR" sz="2400" dirty="0" smtClean="0">
                <a:latin typeface="Arial Narrow" pitchFamily="34" charset="0"/>
              </a:rPr>
              <a:t>) em massa. Este tipo de cimento é recomendado desde estruturas em concreto armado até argamassas de assentamento e revestimento porém não é indicado para aplicação em meios muito agressivos. A norma brasileira que trata deste tipo de cimento é a NBR 11578.</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de alto forno (CP III):</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Contém adição de escória no teor de 35% a 70% em massa, que lhe confere propriedades como: baixo calor de hidratação, maior impermeabilidade e durabilidade, sendo recomendado tanto para obras de grande porte e agressividade (barragens, fundações de máquinas, obras em ambientes agressivos, tubos e </a:t>
            </a:r>
            <a:r>
              <a:rPr lang="pt-BR" sz="2400" dirty="0" err="1" smtClean="0">
                <a:latin typeface="Arial Narrow" pitchFamily="34" charset="0"/>
              </a:rPr>
              <a:t>canaletas</a:t>
            </a:r>
            <a:r>
              <a:rPr lang="pt-BR" sz="2400" dirty="0" smtClean="0">
                <a:latin typeface="Arial Narrow" pitchFamily="34" charset="0"/>
              </a:rPr>
              <a:t> para condução de líquidos agressivos, esgotos e efluentes industriais, concretos com agregados reativos, obras submersas, pavimentação de estradas, pistas de aeroportos, </a:t>
            </a:r>
            <a:r>
              <a:rPr lang="pt-BR" sz="2400" dirty="0" err="1" smtClean="0">
                <a:latin typeface="Arial Narrow" pitchFamily="34" charset="0"/>
              </a:rPr>
              <a:t>etc</a:t>
            </a:r>
            <a:r>
              <a:rPr lang="pt-BR" sz="2400" dirty="0" smtClean="0">
                <a:latin typeface="Arial Narrow" pitchFamily="34" charset="0"/>
              </a:rPr>
              <a:t>) como também para aplicação geral em argamassas de assentamento e revestimento, estruturas de concreto simples, armado ou </a:t>
            </a:r>
            <a:r>
              <a:rPr lang="pt-BR" sz="2400" dirty="0" err="1" smtClean="0">
                <a:latin typeface="Arial Narrow" pitchFamily="34" charset="0"/>
              </a:rPr>
              <a:t>protendido</a:t>
            </a:r>
            <a:r>
              <a:rPr lang="pt-BR" sz="2400" dirty="0" smtClean="0">
                <a:latin typeface="Arial Narrow" pitchFamily="34" charset="0"/>
              </a:rPr>
              <a:t>, etc. A norma brasileira que trata deste tipo de cimento é a NBR 5735.</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a:t>
            </a:r>
            <a:r>
              <a:rPr lang="pt-BR" sz="2500" b="1" i="1" u="sng" dirty="0" err="1" smtClean="0">
                <a:effectLst>
                  <a:outerShdw blurRad="38100" dist="38100" dir="2700000" algn="tl">
                    <a:srgbClr val="000000"/>
                  </a:outerShdw>
                </a:effectLst>
                <a:latin typeface="Arial Narrow" pitchFamily="34" charset="0"/>
              </a:rPr>
              <a:t>pozolânico</a:t>
            </a:r>
            <a:r>
              <a:rPr lang="pt-BR" sz="2500" b="1" i="1" u="sng" dirty="0" smtClean="0">
                <a:effectLst>
                  <a:outerShdw blurRad="38100" dist="38100" dir="2700000" algn="tl">
                    <a:srgbClr val="000000"/>
                  </a:outerShdw>
                </a:effectLst>
                <a:latin typeface="Arial Narrow" pitchFamily="34" charset="0"/>
              </a:rPr>
              <a:t> (CP IV):</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Contém adição de </a:t>
            </a:r>
            <a:r>
              <a:rPr lang="pt-BR" sz="2400" dirty="0" err="1" smtClean="0">
                <a:latin typeface="Arial Narrow" pitchFamily="34" charset="0"/>
              </a:rPr>
              <a:t>pozolana</a:t>
            </a:r>
            <a:r>
              <a:rPr lang="pt-BR" sz="2400" dirty="0" smtClean="0">
                <a:latin typeface="Arial Narrow" pitchFamily="34" charset="0"/>
              </a:rPr>
              <a:t> no teor que varia de 15% a 50% em massa. Este alto teor de </a:t>
            </a:r>
            <a:r>
              <a:rPr lang="pt-BR" sz="2400" dirty="0" err="1" smtClean="0">
                <a:latin typeface="Arial Narrow" pitchFamily="34" charset="0"/>
              </a:rPr>
              <a:t>pozolana</a:t>
            </a:r>
            <a:r>
              <a:rPr lang="pt-BR" sz="2400" dirty="0" smtClean="0">
                <a:latin typeface="Arial Narrow" pitchFamily="34" charset="0"/>
              </a:rPr>
              <a:t> confere ao cimento uma alta impermeabilidade e consequentemente maior durabilidade. O concreto confeccionado com o CP IV apresenta resistência mecânica à compressão superior ao concreto de cimento </a:t>
            </a:r>
            <a:r>
              <a:rPr lang="pt-BR" sz="2400" dirty="0" err="1" smtClean="0">
                <a:latin typeface="Arial Narrow" pitchFamily="34" charset="0"/>
              </a:rPr>
              <a:t>Portland</a:t>
            </a:r>
            <a:r>
              <a:rPr lang="pt-BR" sz="2400" dirty="0" smtClean="0">
                <a:latin typeface="Arial Narrow" pitchFamily="34" charset="0"/>
              </a:rPr>
              <a:t> comum à longo prazo. É especialmente indicado em obras expostas à ação de água corrente e ambientes agressivos. A norma brasileira que trata deste tipo de cimento é a NBR 5736.</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3810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77724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de alta resistência inicial (CP V-ARI):</a:t>
            </a:r>
          </a:p>
          <a:p>
            <a:pPr marL="342900" indent="-342900">
              <a:spcBef>
                <a:spcPct val="20000"/>
              </a:spcBef>
            </a:pPr>
            <a:endParaRPr lang="pt-BR" sz="2500" b="1" i="1" u="sng" dirty="0" smtClean="0">
              <a:solidFill>
                <a:srgbClr val="FF0000"/>
              </a:solidFill>
              <a:effectLst>
                <a:outerShdw blurRad="38100" dist="38100" dir="2700000" algn="tl">
                  <a:srgbClr val="000000"/>
                </a:outerShdw>
              </a:effectLst>
              <a:latin typeface="Arial Narrow" pitchFamily="34" charset="0"/>
            </a:endParaRPr>
          </a:p>
          <a:p>
            <a:r>
              <a:rPr lang="pt-BR" sz="2400" dirty="0" smtClean="0">
                <a:latin typeface="Arial Narrow" pitchFamily="34" charset="0"/>
              </a:rPr>
              <a:t>O CP V-ARI assim como o CP-I não contém adições (porém pode conter até 5% em massa de material </a:t>
            </a:r>
            <a:r>
              <a:rPr lang="pt-BR" sz="2400" dirty="0" err="1" smtClean="0">
                <a:latin typeface="Arial Narrow" pitchFamily="34" charset="0"/>
              </a:rPr>
              <a:t>carbonático</a:t>
            </a:r>
            <a:r>
              <a:rPr lang="pt-BR" sz="2400" dirty="0" smtClean="0">
                <a:latin typeface="Arial Narrow" pitchFamily="34" charset="0"/>
              </a:rPr>
              <a:t>). O que o diferencia deste último é processo de dosagem e produção do </a:t>
            </a:r>
            <a:r>
              <a:rPr lang="pt-BR" sz="2400" dirty="0" err="1" smtClean="0">
                <a:latin typeface="Arial Narrow" pitchFamily="34" charset="0"/>
              </a:rPr>
              <a:t>clínquer</a:t>
            </a:r>
            <a:r>
              <a:rPr lang="pt-BR" sz="2400" dirty="0" smtClean="0">
                <a:latin typeface="Arial Narrow" pitchFamily="34" charset="0"/>
              </a:rPr>
              <a:t>. É produzido com um </a:t>
            </a:r>
            <a:r>
              <a:rPr lang="pt-BR" sz="2400" dirty="0" err="1" smtClean="0">
                <a:latin typeface="Arial Narrow" pitchFamily="34" charset="0"/>
              </a:rPr>
              <a:t>clínquer</a:t>
            </a:r>
            <a:r>
              <a:rPr lang="pt-BR" sz="2400" dirty="0" smtClean="0">
                <a:latin typeface="Arial Narrow" pitchFamily="34" charset="0"/>
              </a:rPr>
              <a:t> de dosagem diferenciada de calcário e argila se comparado aos demais tipos de cimento e com moagem mais fina. Esta diferença de produção confere a este tipo de cimento uma alta resistência inicial do concreto em suas primeiras idades, podendo atingir 26MPa de resistência à compressão em apenas 1 dia de idade. É recomendado o seu uso, em obras onde seja necessário a </a:t>
            </a:r>
            <a:r>
              <a:rPr lang="pt-BR" sz="2400" dirty="0" err="1" smtClean="0">
                <a:latin typeface="Arial Narrow" pitchFamily="34" charset="0"/>
              </a:rPr>
              <a:t>desforma</a:t>
            </a:r>
            <a:r>
              <a:rPr lang="pt-BR" sz="2400" dirty="0" smtClean="0">
                <a:latin typeface="Arial Narrow" pitchFamily="34" charset="0"/>
              </a:rPr>
              <a:t> rápida de peças de concreto armado. A norma brasileira que trata deste tipo de cimento é a NBR 5733.</a:t>
            </a:r>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533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sp>
        <p:nvSpPr>
          <p:cNvPr id="26" name="Rectangle 3"/>
          <p:cNvSpPr txBox="1">
            <a:spLocks noChangeArrowheads="1"/>
          </p:cNvSpPr>
          <p:nvPr/>
        </p:nvSpPr>
        <p:spPr>
          <a:xfrm>
            <a:off x="533400" y="1295400"/>
            <a:ext cx="8305800" cy="5181600"/>
          </a:xfrm>
          <a:prstGeom prst="rect">
            <a:avLst/>
          </a:prstGeom>
        </p:spPr>
        <p:txBody>
          <a:bodyPr/>
          <a:lstStyle/>
          <a:p>
            <a:pPr marL="342900" indent="-342900">
              <a:spcBef>
                <a:spcPct val="20000"/>
              </a:spcBef>
            </a:pPr>
            <a:r>
              <a:rPr lang="pt-BR" sz="2500" b="1" i="1" u="sng" dirty="0" smtClean="0">
                <a:effectLst>
                  <a:outerShdw blurRad="38100" dist="38100" dir="2700000" algn="tl">
                    <a:srgbClr val="000000"/>
                  </a:outerShdw>
                </a:effectLst>
                <a:latin typeface="Arial Narrow" pitchFamily="34" charset="0"/>
              </a:rPr>
              <a:t>Cimento </a:t>
            </a:r>
            <a:r>
              <a:rPr lang="pt-BR" sz="2500" b="1" i="1" u="sng" dirty="0" err="1" smtClean="0">
                <a:effectLst>
                  <a:outerShdw blurRad="38100" dist="38100" dir="2700000" algn="tl">
                    <a:srgbClr val="000000"/>
                  </a:outerShdw>
                </a:effectLst>
                <a:latin typeface="Arial Narrow" pitchFamily="34" charset="0"/>
              </a:rPr>
              <a:t>portland</a:t>
            </a:r>
            <a:r>
              <a:rPr lang="pt-BR" sz="2500" b="1" i="1" u="sng" dirty="0" smtClean="0">
                <a:effectLst>
                  <a:outerShdw blurRad="38100" dist="38100" dir="2700000" algn="tl">
                    <a:srgbClr val="000000"/>
                  </a:outerShdw>
                </a:effectLst>
                <a:latin typeface="Arial Narrow" pitchFamily="34" charset="0"/>
              </a:rPr>
              <a:t> resistente a sulfatos (RS):</a:t>
            </a:r>
          </a:p>
          <a:p>
            <a:endParaRPr lang="pt-BR" sz="2400" dirty="0" smtClean="0">
              <a:latin typeface="Arial Narrow" pitchFamily="34" charset="0"/>
            </a:endParaRPr>
          </a:p>
          <a:p>
            <a:r>
              <a:rPr lang="pt-BR" sz="2400" dirty="0" smtClean="0">
                <a:latin typeface="Arial Narrow" pitchFamily="34" charset="0"/>
              </a:rPr>
              <a:t>Qualquer um dos tipos de cimento </a:t>
            </a:r>
            <a:r>
              <a:rPr lang="pt-BR" sz="2400" dirty="0" err="1" smtClean="0">
                <a:latin typeface="Arial Narrow" pitchFamily="34" charset="0"/>
              </a:rPr>
              <a:t>Portland</a:t>
            </a:r>
            <a:r>
              <a:rPr lang="pt-BR" sz="2400" dirty="0" smtClean="0">
                <a:latin typeface="Arial Narrow" pitchFamily="34" charset="0"/>
              </a:rPr>
              <a:t> anteriormente citados podem ser classificados como resistentes a sulfatos, desde se enquadrem dentro de uma das seguintes características: Teor de </a:t>
            </a:r>
            <a:r>
              <a:rPr lang="pt-BR" sz="2400" dirty="0" err="1" smtClean="0">
                <a:latin typeface="Arial Narrow" pitchFamily="34" charset="0"/>
              </a:rPr>
              <a:t>aluminato</a:t>
            </a:r>
            <a:r>
              <a:rPr lang="pt-BR" sz="2400" dirty="0" smtClean="0">
                <a:latin typeface="Arial Narrow" pitchFamily="34" charset="0"/>
              </a:rPr>
              <a:t> tricálcico (C3A) do </a:t>
            </a:r>
            <a:r>
              <a:rPr lang="pt-BR" sz="2400" dirty="0" err="1" smtClean="0">
                <a:latin typeface="Arial Narrow" pitchFamily="34" charset="0"/>
              </a:rPr>
              <a:t>clínquer</a:t>
            </a:r>
            <a:r>
              <a:rPr lang="pt-BR" sz="2400" dirty="0" smtClean="0">
                <a:latin typeface="Arial Narrow" pitchFamily="34" charset="0"/>
              </a:rPr>
              <a:t> e teor de adições </a:t>
            </a:r>
            <a:r>
              <a:rPr lang="pt-BR" sz="2400" dirty="0" err="1" smtClean="0">
                <a:latin typeface="Arial Narrow" pitchFamily="34" charset="0"/>
              </a:rPr>
              <a:t>carbonáticas</a:t>
            </a:r>
            <a:r>
              <a:rPr lang="pt-BR" sz="2400" dirty="0" smtClean="0">
                <a:latin typeface="Arial Narrow" pitchFamily="34" charset="0"/>
              </a:rPr>
              <a:t> de no máximo 8% e 5% em massa, respectivamente;</a:t>
            </a:r>
          </a:p>
          <a:p>
            <a:r>
              <a:rPr lang="pt-BR" sz="2400" dirty="0" smtClean="0">
                <a:latin typeface="Arial Narrow" pitchFamily="34" charset="0"/>
              </a:rPr>
              <a:t>Cimentos do tipo alto-forno que contiverem entre 60% e 70% de escória granulada de alto-forno, em massa; Cimentos do tipo </a:t>
            </a:r>
            <a:r>
              <a:rPr lang="pt-BR" sz="2400" dirty="0" err="1" smtClean="0">
                <a:latin typeface="Arial Narrow" pitchFamily="34" charset="0"/>
              </a:rPr>
              <a:t>pozolânico</a:t>
            </a:r>
            <a:r>
              <a:rPr lang="pt-BR" sz="2400" dirty="0" smtClean="0">
                <a:latin typeface="Arial Narrow" pitchFamily="34" charset="0"/>
              </a:rPr>
              <a:t> que contiverem entre 25% e 40% de material </a:t>
            </a:r>
            <a:r>
              <a:rPr lang="pt-BR" sz="2400" dirty="0" err="1" smtClean="0">
                <a:latin typeface="Arial Narrow" pitchFamily="34" charset="0"/>
              </a:rPr>
              <a:t>pozolânico</a:t>
            </a:r>
            <a:r>
              <a:rPr lang="pt-BR" sz="2400" dirty="0" smtClean="0">
                <a:latin typeface="Arial Narrow" pitchFamily="34" charset="0"/>
              </a:rPr>
              <a:t>, em massa; Cimentos que tiverem antecedentes de resultados de ensaios de longa duração ou de obras que comprovem resistência aos sulfatos.</a:t>
            </a:r>
          </a:p>
          <a:p>
            <a:r>
              <a:rPr lang="pt-BR" sz="2400" dirty="0" smtClean="0">
                <a:latin typeface="Arial Narrow" pitchFamily="34" charset="0"/>
              </a:rPr>
              <a:t>É recomendado para meios agressivos sulfatados, como redes de esgotos de águas servidas ou industriais, água do mar e em alguns tipos de solos.</a:t>
            </a:r>
          </a:p>
          <a:p>
            <a:endParaRPr lang="pt-BR" sz="2400" dirty="0">
              <a:latin typeface="Arial Narrow"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533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003300"/>
                </a:solidFill>
                <a:latin typeface="Arial Narrow" pitchFamily="34" charset="0"/>
                <a:ea typeface="+mj-ea"/>
                <a:cs typeface="+mj-cs"/>
              </a:rPr>
              <a:t>TIPOS DE CIMENTO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82946" name="AutoShape 2"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2948" name="AutoShape 4" descr="data:image/jpeg;base64,/9j/4AAQSkZJRgABAQAAAQABAAD/2wCEAAkGBhQSERQSExMWFRUWGRsaGBgYGCIYGhwZGxsYHhwhIBweHyYeHx4jGx4eIS8gIygpLCwsHB8xNTAqNSYrLCkBCQoKDgwOGg8PGi8lHyQsLCwsLCwsLCwsLCwsLCwsLCwsLCwsLCwsLCwsLCwsLCwsLCwsLCwsLCwsLCwsLCwsLP/AABEIAMIBAwMBIgACEQEDEQH/xAAcAAACAwEBAQEAAAAAAAAAAAAEBQIDBgABBwj/xAA+EAACAQMDAwMCBQIEAwgDAQABAhEDEiEABDEFIkETUWEycQYjQoGRUqEUscHwJDPRBxUWYnKC4fFDksJT/8QAGgEAAwEBAQEAAAAAAAAAAAAAAAECAwQGBf/EACYRAQEAAgIBAwUBAAMAAAAAAAABAhEhMUEDElEEExRhcUIygfD/2gAMAwEAAhEDEQA/APmo6o/9Kfwf+urV6w4yadP+D/10KgGrQojV/c9T5H28PgzpdSYqDYgPwJ/zOrhu2xkD7KB/ppXQqQNFiqCOdazPK91jlhjPAunVYjLMf31qPw+xNIDmCfOfGslTaNab8O1fyzHhv9Bq5+0ze+D5T/8AWr0bQ9OrMCCZ4EToujSBJUMLgPpGT5j/AMo/dtZ5544TmujH3ZXWl1M6LooD9wf3/bWc3/4mpUoVPzXPIntHxIALH7Y+ToHpfX91WZrGCqRgkQJwYTETGJ9jzrlv1WP+ZttPQy8vt2xX8pP/AEj/ACGr418cr9arOPTRi1S1UZr+0AcxBAkwTIH+WpU+pVaKim9QlroL3FxHdcAvIwIAnknjxl+RvwPx32A6G3PVKNP66qLkjLAZAk/218qoK7sO92ZjeQwNuRMfUf7EkgZAxpH1OqVqMgf1JIZs4L549wJOpv1H6V+N+32Kr+LtoszWXHOD9vbVL/jnZgwavzNrR/lr4/udlaiMCWZlDNAkBcn+ZM58+Toxvw5VZQ8q58KWAIAAPcePMc+R5MaX38j/AB8X1ZvxltswzNETCExP+vx868q/jLbqYlzgGQhIz9tYatt6jKSxVUi4wQ8mB2gEYMgYB88E6Cr9fpU6d1Mi/gAArYSDc0TJP/uxJ1P5GR/jYvo9L8YUCCfzAB5NNhz7YzqX/i7beahU92GRge3nETjXyF/xQ3p5eHkHiJWOZnBmR2gfczrqHXR6QUohD9pM95Yyw5EmPeYyMcQfkZj8bF9nTr+3Jj1kkRIJg545jRtOoGEqQR7gzr8/f4+mYYU2BBN1zzzx/uNHVPxNWHp+i7oEULM8sLs8RHcCcZxPtq59RfMRfpZ4r7rGvI18r23/AGn1kHcVqGQAsRgASSY8tx++tcv49ohgtXsJxIyoPsT498xiPfW2Pr41z5fT5xpo15GqttvFqAFWBnV0a3l3057jpGNeRqVuo26aLHhGvDqVuvI0y0qqVAOTyQP3OuuGq93zTHu/+Suf9NXxqi0hr3Xtuu0DT82HYqzWxeRP6sH3OP8AropNqjKVswMkDEEe8ZiNTq0DfJi60AEACR4+/wB/M69Wo15NzZAETjH+/Ovh5erlfL0E9OTiRSuypLEKOOT3T+xkTqIpUwZCge3n/M6tq7Tuxkewx40zpfhEAM9ZnRAJwRPgEAnA58n/AOD35Zf6omOM8BqOxFUXimPJLEY+ST/fR+3pixkoBkUQ1WtmABP0zkZ4AyfbRHUN5RFRb3haZAFJIIIAxMQoyBxJPnOdS3vVTXoinTBRCRJdyZIx5yTgGMgfHOiZZa1u6Fxx3vS7d9XFFaaUKhrMWEySQRxFvIkckERP31RuBWqI5qVbKawAFthiT+hRkqADzkx94G33S021Luqn16hCgKCYDEYwAeMsOfEZ0vob/wBMGmlxckFXBgkmMWnAyPqGRjPEI+E+mbGqhd1LIjfqYAmIkQDBafcCI+2i951OkikKTUqY7nURn2UY7Y8k+ORoD/EVarem0FmJBaMfMkYMRM/HxrSdK6LTooS1ruRMsLlxM9pHaq8STkg8cad/Zhem0DVqCirSolhbTs748GMjEXEftwNWL0mHJbcqpIJeJLLOYI8GImSDyNQq9SaqTTlyOWFE2AxJ9uM4+mYXE6M23S3qMKla4U1yKbT4ExJJ7R5Yc8D30th71iykgK14aoojEm3uIwDgmcD4586pbYUaTyK606swxNMsykjwMi6fPMzxEaI/7mvqvWrVQFW1gYdgAeMniI+effRXTtvTar66qZUGwhRkCZIkh5JMAtx750tgXU6bebn+kAS2WMkRwM+/GFHuc6jvd0KaMEs9QYAAtiSYNxF0kZMe0+x1dvN1WVUSkE9VyYk3WoAJniWJMkKP78KPxEVP1u9yLcXVZF8ggfXEAZMDAjOdLZQjr9aKj8wCq88li8AERbBwIju5ngjTBWFGn6pClmC2qqMoVQT9WZkk8HBK+TxR07oarFSk6ubZvKuDPHaREZnOT2jgHR53g2/dVp3MjdsMAFUABSFuJMmcnPPnTt0ZV1jaILfy6aWray1HBJIwIAkrFpGTJ+NBUKdWnTYCmKVzE3M/JgBVBFzQuTjicnA0o3u8DEgZkkn99F0uns7MlKosKAZKlcECACLgCSYyR/oHzo9RAKMEli5Hkf2BnnwMcaP2G0euCt6qEM5xzEifv/Mj9onobipSof8A5qhtn9C/1GYBhVyT5M8+XHS6VGkrbaalUO4INsF3wBAwwzBgGfkAHRaRY/RXDHvDQARb9IBkEljAEcT7mBq+j+HK2XJCLElnIB4nhZI+3MGceNBvq1ChS9M2hoBMZKsQLgMfVE5Mc/tpdW6pSNNVZmJqKbgYaxTyBC2glQAQPPtxqfeNLNruXRZo1pYwqsFwVVRGBJI5JuAyRMzljtf+1CrTYKYqrGSRBBEyBnM/JPt5xga1VbyUlU/T9pwD4mPbQ1NriTkD41rhllOkZ4Y3t9v6P/2k7XcBYuWQORwTOMGfGtBS6rSbiovjzAzx/v7a/P22qM0U1MBouMSBHwPYf2nTXpxq0yhZ2VEBj6hmRKyFOQDlT7D21vPqMo5svpsb0+5mqPcfzqB3K/1D+dfHaP44rUneWWos9qsDP7Ngx8H+B4ebf8WgqvqhqbNPKyoIAmDjk8SfPOurH6j0/wDW45c/pvUnXLd7jcqatEXD9Z59lj/+tGzrBN1BKltVHYqiyQizkxjMzwcc40i6h/2khA60QwOQHYFSPsoXkT5/jW8ywy/41hcM53H1mddr89/9+s3dU39W88wrEfzePHxrtGy9ldVQuCpOR5nOr+l7BqrBFXMjMY/f2xonY9KerdAiPqJ8e33mPGtTt6CbSi5wW8Fu29o4H/T/AFzr4GM329BldFu5o0dqWprUurqsM1paz5A4mMAzyR8wj6v1eLfRLQIF5P5hMS3BJjgkjz9o1X1arUNMdtNLVDVACFIYgwCC0loHtPP7hbZLkWmIJJJwJJx7+BH+s60kRUdvsKlV/cmSSSSWAPvyc62+z2A29K70QTAAvYAny0mDYuDicx86H/D3Ra1JSWFrN4nxBOSPYeJHsSDGpuqboiggZZku3grImFP3IBUiBJ1VvhIetVoOlPc1b2Z5CCRKhiVBwABOYgeZ+6rcDboWo2OTeAHMFmiQbeADnHI4n30d1bf0VqLRRO2kCVJEwVDc4EwYYnIx7HSF921d6dMEkSqc8CRjPHH+41M7XrgXU3+4WqEpEkTaoptcGjhY8xPPHmc6abL8OVQrmtVtHNqAtc2RGMmBJJ/6zpjtOmijlaVM2mEIqZY2iRcTk4JJOAPE6E2u5qtWHqC1acmwG0EwTOM5LZb286XHwe6YJ0FaNIlXtkZqNgtwbVntGRk5ODwNB1XUAt6V1RiFVGeVsBB+mZOce0gn31bSSu1Zj/UYMsGCkHwCcAcWiYx99H7DaV2qNUY2UwIXmoI8nBjCyJnzj4RFVZHqViKod7VBdQbQSAIgYGJOI48idaKjKGkiKF4NkxEYFxksRzJ8cZ8Vsr3Uaa01tJBLthgQZMLJBOJBkk8+J0Xt64F9vYATc+Gdog4a3gNiTg8DjCKqK1T0qbbh6rNiMo1sA9xAwc4AJxA1kuv9WUmm3ph5EinE2r4AANuF8R8zo38UdZSs1OgBeXPeUJHJhQDAxJBOM++BCbqXoh1SbQgwApBJxJYHkHJkZM+NM5Eq28prRsSmacux7xcRk2qGbIIzOJydKUV614TuZQCRkkklVAAAJ4IkmB860XXaDj01UpYVAtXKsLRcWiyFJ4jGIxoQ9TWkhSnZZHcqphmJEMWPc7AeTx4nnRPk/wCPavQBsqRauQ9SoVC0wRcikTLYm74HtHdoxejoKbgetaCCWKhC5A8ljEBpwP8A50n2W/t/NIDOxwXF1qgzwZ7iRzEjERnUN3vi7FySxkwOcfbiP/nRbsSaPOjUjVqtVCsIL0wVMemh/wCYwLA5YOQIMyCRPi3fVWNSkKRqGMFcECIyxk4xli3GMDQHTNrVq0FoJF17MwMSBjukgYAAAHMjTLpvTETcj0yzWozt+YALQI7rQCJIJtyRgc6mhT1mtQgM4Wo5aMXJ2ZkkggRJgDJxzpQm2TcMFo0+/AhXMeeQxmIEk+BzrRbnooqlzVy3ioVKUwCZJL9onJiATI8+Bt1+JqVBKiU+4sZZyTLdqg4wQO3ABiLcTjRKGdfoJj1a35aBwIgyw+OIXxdOfHBOo9QWkc0lCgSIEwcSSMzGY+w1ZUp1atEVTYKdxEhgrEYj3YnHkcgmTnS80lwLmiO7E8/Y8fPn41rLfktQ46DuqY/5gRYgg5Dls2gEHBmPIAEnkAifU+r1LBSV6dNbpAU+7TJJyQOT/JGdJdo4uDYYXDPvB8eJHzpr1DfGvukWsgulUK8xwJ7SJBaWGdFnKYrp7ERe24QngC0gt4AE+c+Yj/J5S3dcKlOltiAclhNlxY3dysZHAkk+fiE2+SgvbQaGTN5aAxzODxHHAONaDablUp0BVuPqrgXQoCebQJz7TlvBEytiwfs9tXy4qU1UiFpp2gnuA7mxM8tBkaH62fUNjKlSmSVYP25HLBpBuEZPmYE6s3XWKjbcFkK3oxEPasTZEkEzESBAGZ1jOqVkABSe1IMteSc5/wBMaeNsqbJTb/wXtmyLlHtcG4xz6gmeeBzrtZ5OqNA7oxH8YHjXmun73q/LL7WDf7/a+mtKiIcwZkHuUW3FjIjPA9vHsK5ZlevXZWgn0gwC00WMSCLpHIXBx4k6O6lslp2kkuSQO5plpxkmbUyQoBJI+BoIhK1jgkohhZmS0wbVJMyZyxxmZjHI6Ns3U2j12IQu6C0hqk28RgAWgR7+3I056d0o7c+qFNS3ggWkgiMsxAWDxEk+Y0xG5IeofSWqiiAQZlxwBAAC+SHOP40JsFdxNZmc3TYQ3piIOcdzSeM+86rZHPUOo/8ADGpbaYJH9RyIxkLMDum4gYg8Z38PKQr1dz+WKrYLSHYAGABGDObiRyYydFdR3T1yAqi6mGYXEhZuhCwOBxgZHGANS61tUqPFVoeSHIMxkkhRJb34AHnPhDRado4d67AWhSEkBlKqAcASIEf2HJIkz8O9OUod3VADFvC2qCP6QpmSeYjyBMnXdPNUUQdukEmAWJgCY5MAknxBgCfJma0xTQ+tVNZ1a1aQLAB/ORknPuB940t6UKrEg3M99RkkC9gFIUcwwC+8YOeMZIpv6dIC9Q7AdxgCJU5NpkzgQCSZ9pNe12AqG5lCpKwqo0n4lSTzzP3jI0x3oLB1WoiGBbNQXFpAmMkCJhpJzqbQC3O426j0yDWdn7gq2h7WMkkElhI4nVSVKlIxUqrczkIhQtChYYgcKIItHB7cxrzd9bp7ancGDVEimGEsqsQblAI/pAExgFf37oztXpepWQJAIQkShYtl7Pg2gRzOADpQzHedUppYKhDES1hWSQcNJyCYMFRA+2hN5ugKTMQ5rVVAFMHuliwRYi0YzwOCBidQOzi6tTtFSbkdhk9oAxfbmOMqLuJB0JtWNMNWm9ixAZBcC9rCSTECZ4+IxM0nQAH/AAzpRpIDVYKPUdiWJOJH0gAH4P3MTq3f75qRY0nhI5AWSfMk93k+0fERoLedTHLgszG0MQVdVEE2scT25x8Dk6E3WzarWWjTX6V8f0wSCxjBjJJ/gaetq/q6tv6ha8EqAhEs104AIBgySfHifGlLVGJHgSYJ9/8A4n9tOOq1fTQU7UlQ6hlzAMyO7I5PIkgz86q2tN65miJWlSUsSbQoAAxnnA++dE0Aa7FoLQSOLjPxgSPn/Y1bttqXqKiRxyOAIMyYnE8/6altqFSpV9Lh2MMScA8ksRIgRP8A10+29fbUab0wXJJVTVyslv6SAfywc+ZxieFaejnpvT6pYI9gUraIYs4tPdBxaW4JJPH8X7/qtLa03IRqhfBCwEUqQD3BRicTJ/adF9JVLTUpNfHL3CGb3c4kgAfaRj2yH4t66STREWEjkhptk8gntxxMmZOoiO6E3v4gDlglIhni3NzBzIaIj4A8++gW6W7+o1QMuDc7KTJ5Anz9/aftqjaU0Zi/q+lnAgsSJF3kELGPM/yRfuOolk9GldTW66otzFSpIAkEmB+/J54AucdKeVUtlUPYoyyzBmATJzBIHsM++hNpu2QmxUBIgmADbxyc58kHI0z33WKVOk9KkCq3swNxyCIAj55yT8Rqmn0oKKN4HBLIGlmgAyQuVGR/ec6JSvBXskJenTEAXDJ4tu5EZ95P3OtR0DZipugy0bbeKocsoMiWEQDggDgC4EzE6T7qmgJsBHdBX9NoP9ZkyPkH+2dZTfbMrm4hS0PVZQveqmAgKx/AwI5ONGVGiXp1LbF2Snt6tS01HuNWMjKwoxk4unkz86YpvxKlaBWopdSRi0mQIgycR7CQYGde7Bds4ZKaVHFMsbXNyL7ewIY/1EKM40V0TbekxqOYDthVhu9hGFGAI8+4gTpb2VCdU6fVqela7XgFbhKIABxcRPA8T55J1nuuU6yoVqqL4IBOGMjDY8f/AGROdb6rvFIBcyk1DmGUWmMkNkXR28k4jzrFfiArVcWspvgmpNuSWVpHj9h7Y1WFJmGQD9U/zrtfU+j/AIbprQpq9Gm7AZazk+/dTmPk67Wn3YnQHf0lr1LzK+mDcAbVAjJZzkHMfeR86lv6dS11pKnEJb9UEwfjKnjnu/c3f4NJK01KBeRPLwDkH6zIwvx48W1i7KyUXCMTDPzaIyB4nEZ8zAEazUp6P03/AAy2kuz94VQO3BE8FoyIBPvx7VVd3NRabkGVJKDMM2IEG42m7PmcHM6Cr78skJUeGhbgwuCLzgR3MY595857ZUCpyz+QsW0W7cSAVNoMxIjIyZI0wr6tRd6dlOiqgGCVkxYD2sSO4wAfj3zGl1PZl7WZglEAFnMBzdJ+kS0eAT4BjAGtCdzRuJZ3cm5VQEsCZ94hVB8mBg4gansKVGurEUwyi4wFZmBgCTkT/b7jGkpNKC06FL/mDGGsViASSIxlogZwJHPiFCqm3pq7U2W4sKf62lvZWAgkQY+eM4m9RVrKju1PNwppaXb6YLxCgGfoAELjk5r9dKtS80asCAjWl5a4rIA+khRzySfAAiDX06sr/iHBYBZEpFQSDkATaPAHgEtJGNZrd/iKrVqg0qdK9jbdAWODNxz/AO4++tTvthM31AL1bDCT5YCQe6AqiOICz50l3v4Sh7qQm0/8sgmBznJAAEYYiYOiTnZ7izbbdatR76QamFJ9UKJcjk3kecnIMREjRFbfUoSgVKKQpGcKpYm0kMLiASSTAnxEaL3XT3JVDUlbQGpooEtLZjHYZPn3+4Gq9Hpy9WqWaJtULJCAG0BZOI9x+mcRlpQ6p1p/TFOgWqRJYlAMMMESYj2HmMeTpTvapFNQ9RlgRZTPJzM4t4gEc58Y033XUSENRe5ahDfULmJ7UWCBCZyQPBEnB1nupb16lR0WlBtEqoMgAkmcCcySc/GNOTZrNijwGq05VQYJnJUeQSLlExbIyYGcE81WWEKLa0FzcQ0WQAe6ZOJ7QR+06Sjckgq9yz/T5g4EExAIx9/jTDaUO5zTZ3YITEgdzAZvH9Mn7x7HRTLN8AahDSoLGeTCj5yeMCdFiqK9UUkUISSWqQSxUSfeWOePgaWUapLtP1GMnwcycz7z760dfo1ZBSAekSAVHgyMMQxUSACJM/HOneIRh0WkKSJUUVXCloLELbTMwxkAkBcwBEn+btvXpV7mb8wO36EKtCgcC7C58SePfIdLoHphXqveWBkK31GcBSfAJ7mzzjU+r9cq0NuqrTFMGQbO4qJgLdJaTBJ5HGs6ZkNpTNFaVGVF15pgw7njuNSTAJiD5jjSRfwkoYetVVZmbThVUwReQQWJxj2PMHVf4e9XcVP8RVZ+0ACXAzkifPkGB51ZX/DYaowvJpK7XIAx9hEjMni6OAc6c4pf9h6PS9sXYUhVsVT+a5Ap1G+BaWIBYdymMD30JuNk9R/QpFFppkvgqIgyxhTPcYn7DOjN/v0SaKUrQAACSSSimPkFfAywH7aRdO271/WNMTZ3NBIIAwc8TGIzI1XfI6U7ro5pkMzhpMqQRKgH2BME/PjOpP1CyADmOJ/n/P8AvqmpuQFCg5B/t4P8aJ6J0h67ghSVUy5BAKgEST9wcc+cGI07NzdG9dJdPoNVcKpOZDR/TBJJOfIHjWh6lt61VEVqqhOz0wzxcQoEgBSZM+YEt51V+FelmpVIghEeRgGMEQf1Qf21qahpeqzMjVWWGucQEEkYDLC+wjDHONZ5XkbJPw/0ZadX03qMxYH8uyA/m4GSGVTPcR7DzGnfUNwlKizflEKQAGE0xyAFjBaefYeIwfNnV3DbkNYy0rYIqxMACSoIv/8A2nzqXW6dWsno0zYSIllmBOSSJAx7/MYGjykho/iYegQ9ZUdMqjqCpVzIuAE8cheP7aZbXpdJFNZxSptBKsBcFEC42k8mSAAPEnMaT7b8PpUqWr6MLJYSt82zKi4MCBwGiM+2rq9I0zUd0QU/rWnFwhoABIEAnBJuOCcZ1X8JGt+NmU206t6CLWanLER5hhn9tdrOPu3cljVpISfps4AwOBHGvdXwGx6hXqlFSmCpBJdj7HOTzkcheJC6X9SqsxTbiTAiJ7izRIaMKAv38cjR3UXftCEB6gm4/pAxBIlruADngwdB7WqFVyYRAxDlmYO5icAYzBOY/SPujDLu026pRkVKhPcRaFXMABjPzmBEnzwf0ydxACBQsYtFuI8YaBPP8c6UbKghZlogyBJngNEexJIgyZAPEZzoHRfT9Nm9NRBexQAQSBAacH3YyTOimFq7o1VCUlYDgNbPaJuiRwLZwZ95Oh9hSqUqRRSpqdxIM9tOJuYgmPe3Jk+TjQ2476q06MmmQgJFT6FXwWgAyQSWgjn4lzQaltafa+It9Mi7AksSB/OYyRgQRqFdIVES7DevVVLjYsktgRMggSbQnkATgmQt71iuVakZFUuArBbZSM5AAA5MzgXe50eu89OKdJkUuoqmqVBtLFvpABFoX2yASeca8pu4qFjUSxgfTBmfplqjKuQPZZBMgZ8ok9vSZNv6sio7gk1PUAABhe1hP6REkcn3xoxaxssDG4gGblABH1ZyWKtAMSZwBjCTqW3ZwLbWNVSECqVCICBn7keQAM5xqplrqKVMKhpojksCbOLiWYZiMxi6RyCJY0bdS6jZNP1e0QjgKVF0AxaO4sfMEYI8nSLd7yKvpmk4AYEiWFwB5lROJAJBxJEHRL7xEpvULCqs2ggZmF8NElo+qIGcYAA69SNR1ApulwHkLwYJvtuW1jPJ4I86D1pRuPxEadRlSAogIQv0qog4YXfc8z99R6YqVz6hqupvggKIJEA2ZuJODMQCeAAdMKPRESmSQawJHYWhZxmVmI5yVmdA1a4VhRpW06SuWPYAoKA2tf8AX8xM90aqaB7vKQpS7sphYAchsmIlZ7YBmYH9tB769lqUgtNGJTF5JN30gNkA5Eic5PnSk7402Ll1ksR7grkyZkCYCiPY+MGe06kHq3Q1zGEzcJ8EBptaZ7uAvgeUND+l9IscLU9PsBdmaPqBiTnMZjIiF5Agli2p+feAFW2mAAyiDMj+ti0GSIAI8nC6luKVKqf+I7TJNO0uABcAzMcFp9lI5zI1JUrPZfVKUHKraIuAkfpkm6Dc0ZnmdAE7OgD2UQahuUEOwkBYBMTNtzE/zx4ZVdkjOR6FzuMvVQKsw3LR7nAEmB94r6RWpIz+nTtBp3LUbLE/SctJDEmMm2MwJnU6NNgD6tWj6i9ykkNgMeRmD4kH9xGp3yVV0+nIlRqYFpBIJGf0gRB94MsBweAeBt9TekyrTdHkkhCXLXAsTaoAj7CJHIPmr/GKlNmvqOWeSULIvsSTBNsmBxPycAihsalZ6VQmAD+WoWRbJifH6owDoBOelbisZSm9jkyXUsRaO48c84EcRnU02tRNnUajFKmbQwJZHqjulipMD6jHMn4EaL360CwpFqhKBgzoCGwWLAt/6YwVEBTxM6E/FFZjRQD6O4yQ8mYtLFif0jHx9tXL4IJsel1K4e8U7havcPzBkRkkEDJzBPAAM6M39R6VP/C01J4D+CzkcxzbwZP/AE0COrM9FF9RkZUIZRw2RBJx3EeDP0+MS52YStbVCK9SoJIu/NuXLADhBIOQfpXjOllb5Enk16N0/wDw9KCoNYkBrCGZVYSTC5U+7E58c6Y7fpgqNUp1GdkgXC6Rd5gkAyPBzJJ48L9pvhWvdnZakhRQmYgKJlbmMmIM85g86h1pdy9GpTFQSHC2hgCyEBRyTAxcM59piMwLrVEFJ2KFadqcsVJ/pEy0k8yPHOca93e5RE9dpfutUS5DByYC5BPbg88/trMDpe4ZfTq1LZm9Q4Z3KxEy0AKfPzxjtJ6pv0o0aVEohhmUpN8kWg3RDDnHkQTqpBoc/U+xSYhgl4YFYvkkdzyzFSO0DAgZm059+rVKlVxUvNMsQQRNsmYgRgkR9tFdV3NBg9N6h7CICTa1QSCQWBwOOBxyZnU+jpZXSo1zBaf5ZfvuMfpUTHaBH2+RqpYNJruiAJrU6RIn0/8AChrZzEsAf7Y+eddpdX/EVQMw/wAMTBObAcznIHvrtVq/BaGpumsNwIJRhc4BqMSYHvhQZwR7ziNB9Rr0ko06IZjLh6hYXT4iQRECJ+2tA2xtpMalUxywMKhXwJyM8TzjWep/h5b/AFalQKLpdYI5OB34E5wR74MRpeTG9P6g1eUQ+kMln8RkkkxJYeM+SYJ1b1arUNIUqdS4QIBNpMyDkqAZJ4x9saP2tJhUYs1OnSEkrSCqbCTAOZkyCfGB8gnbLbtUYBluQGQJAGLSpty38+ftIV5PZd+GOghUYVLQGWXvPdAOABIZVGGk5JjwMkV9ol7VkVrmDWswDqxIFsqO4CRdAHiSfGmFXYo5L1WV3Cmmyg9oGDETM2iInOcaop9PRiKqqFgD0zNoyJFpzI5iR4AgaRbK6vU7Ki0vU9R2NtUgKpVphu4gn4BOIEj4PEF1RaQeYLPJwq8TAF3cO2ZyCSeNVJtLa5pEyzF3choprkEg+RMxPmcg51CsBNYOjFactLExME9olZEYBJ4AGDOls3lSpBVjhlALKqzepBNiCShxP2gxr3adMHp+pWApK5WRAYtHdBsEkAgSDHGSdQXao9Igt6bVEHplhFqWrJVV5PjnHvzHVn9WqKTuHC2lFgmQAQSTIMAAyIE5PgnTDzdUQqGolOjUWmsw1sXsIUjNxJbMQOCbjgBcOq7hKqgVPqkODCUqaqLiB5xgHzkxOo0kqVAEepYgAIVQJLBowJMCMhrjOQDEaa7pshIpLcDhpDfV4BJWSDhmx8RgvoM4erVQrKwFIiSqxaxvg/sSIN2eRmDquv1NajqadJQlMrEKskgEZ958BiQTOm1XpVM0mq1SqBioV1BAg8YwBjznkaW7/eXemtC0UzgVGAF1ggKxA7Qv+vM8UaNbpQAWmBLMFcqW4EEN4mJJ+YHJxA3R6SLX/OZlsnC8ys9s8fvxgaIp0jTX12uNUsbArYEWtfjMZACk/tqzYbGocvScXmC5mmgTJIjkgj2/z0bAtNoKhG4MEhbkpQSQssEBjBkm4mCBbMicl7ffB3QO0sLSeyJJnjnEEt7Ym0k6B3dEvVK0gqqEILiFgKZB+pjkkAGe4YGpdOqJToE2qXm2nwuX7ZOQxgczj24OovRn2/3KsjPURmRnWSVMrTAn5tJgTB/UMjwtq0e1arMEQsRTW2DZae0LcBGZM4nJ5I1bt+nFe767LDaXFrVT4A7jxbz7eBOs91nc7p3dnW4Ly4MKINpzGRJ++T86UlvQ4M6bM7CmL3RqeU8LaZ5GIHE59pONFbfcBaSGpuGsgWoilT2k/UMAwDlsDj2xmuiGoK0K3AhjMdpi6Z08FdTUZXJpEAQysXEYBMfUfE/+ppnVWeCFbLdRRapSXAYKvqMVYiZlbSBEnMR4EmNJfxL1BqkC2wFR7y3gNkTx7+F1b1Le3WU6SqwVGZTbce4kls/x9/GlHUvXqOtwdqrMD9JmF5NoExHJ+PvoxnIvEOKHSPVoIVgRTJbI8PntAlVH9RJAEwI1R03pzhWamSGd2AYUwA9NSAxvMtaWEQByBruhBqyuASgAPqPPbCkKo/8ASWeJHicGNO9nuEG3QqAaoBRQPpLLBknEZOJHPnyXltMedCpVqNWpSqU8v9UsGIC3cgNNpzkiAceZ0x3/AFRKVZPRpK+5Z1CJzg2GfqAXEjgZBJ8aX/h3pKwtZ5d3AtDIJm4t9RuMyJmPvzoze7dNurhSFd0BLgm9mLEEBSYEXGI9jMDWfGzqr/HVzVqVaiOUs9OIH1AEqYJGO4zbP76VsdzT3NgCsWWHZaQDm4x3EIWAk8kZx50xpbHcM8OWKrawwkKrKw/5dxzlsjkZA4kpen2KrX1SSgDFYpqikzJZhGIOCTwdVsircVKFKTUSmd0oOERVprJBAN3LYGYBgn76SdN3tZCXcMqPkhRbAbyMYGOPb+Qz6lRobiswpEGsygAyQtyj3mCeBEeOPOhek7CpbVWp6ZQYF2aZYMAYyDyYkfPzqpxBXbeuxUfmVG+Q7rMfADD+5nnXmrvVJ+gMFGAFqFB24MKAQBI958nM67RqHteaDMqLUd6QY9wYQWtWQV+AScY/kiXW4pLUK2gNaQUBxJkAtIwFAnycxgzJFr7+nSIXtNTm6ZMyQQY5JxCcCM8Rr3bVHqG2pYrVSpMGTahGJ9hBJLfA0rQbbfYs11gBBguAD3QCMkgSxx588RnRe6qFO2wRAujknBhRBWJBEckt45MN1uPRAtWGnCKPqmfJ+kE5u9gT50HQY1WNSoVdBERlA9xPbMA2+WzPPAOklVuOlPUrUTYRTXLDElnkZBaeAJJJn2MYL3u5sAFMzUlxdzaVDBnZ2HAtgEx5A0Rs9yllyOQbTbJyxjzJycXZMwBpVudu8GglVQ7g33gM7qSTyYOBAyIxI86P0aez25VfpgMLndWuAuIUIoUsSTzg5ydLKigMshwhuJpsrLUqVWmBdERx9JlcDJJJHHX6e3UJSVXC3C/hplgSMYHEY9vtq3pMhDUrK723qSQZRYW6QRcf6eI5+o6XaulG83h9aa5W480whkKYsVX5AgBpgczkjAj79alM0wRRMkVO6VZchcyWwDHn7+CRsOp0qj1XUQ+ZMAhVURFpySYmABzyACAW9SggqVqlNbpDBGtLTdExBVc+QADGec1RAWx6aKIqPWa5xTEAOFgTNrDnkz4mfBjQfVekVP8Ams5Ex/8AkBYmIIAUEEDkkDEeYyYPxAtSqxp0b3MkFhe1xLkZJghcc6A6n6hVajM92DBSARLEwboMYkx5E/NTeyVjqYVMqRUUMgqZPAGYHaCfJPcSTnJGjDuVTbBKrIQQFFKn2wrQSTAgsQSczEnkzCmvvCZEBmYglmFzcqPPt/f30X/3hSWmfyRdcFvJYm+AXIIbMwMcADGTOnoDNx1Cg1Ar6dzANaHML3NdIK2xz9OBj9XOq634gqVKqllLKoYi8YiTBxglZMR9vjUa3WiCrmgltOESLrRE2nJ5tg55xPOh+sdXbckM0AL2qi8KP2iJ/bU6+TNaW8Q7eq0Mt9zWnC4KDBj7/wAniMVfh+llWLosHtDT5t7vAniJP7ap6fQepSp0ggWmzXM/iIzI9wJOeJ8a0D7PaIgpXOIcL6roSOCuPgXeCM54jU3jgJHdlVdMOxZzUkr/AFAWh5ibVAgfMe2kZNyMpgMqhTLCwQbcj9J9smZ4508DbRC5R1ZrgEuHarchriMeG85jiJ0p3fTFpCp6jMwC9pSEFzBWiCQW8NAmYHAzogJqTMrCpbgMJ8hiDx9scaKV/TRKii1gpg3SXkWxA4xP9/PFKUqppEEC0lWmQGMSICgycxB0xp9OFNYrWlQUaQTlmC9toM2AnJjwQPOqoS/C269BWqMwyMpdabgGbEkqSQQJ+TzGl9I+vXcsr1GYEixpKyRkkiTE/YEeeNW9So0PSZ0Rg7QoDNhpiWx5g2kHgeJnTPoO1FKCKxVCzTFOLrQbsnIAxETn28K3yFXV9tTohgtWmjhFVqYyWOC1/CrkAXCODg+FG16q1NTRRAztHpsAbgxY4AX65GDIPjV28qjcGq9sf/5W47gQCWBP0kEZJ5mJzrzqHTF2wpEspqBLmyWDPKgfCgAH7gZzpzXkjP8AD1RKSo9Wsy+Vp2SJBzJmZkQeIgiDnT1U9RYL3Cq2Ajd4pEqI4LAYk8YJ8CBmfw5sxUq/mKCoQkXAm6SJwgJYCeDj507Tp/pLeKQVrSAS3DOe2mqtgiDceTIgkcjK9mM3m53J9Sy3uWFW4yiiQtxIGe0sSDiTM+E+56HVNNWqlhFihZS4ny3cRz4HMN+2mu5RiiI0gqylmg1LijGQEXBicgmMnnzkPxN1RgbadX1O5rgAFyDAwuDAPxmcDV47vRdLdz0kJQapTprfcFDI5qW/1YXtEhlXyJJ1Tt9rVf0Q1NiAHCm6AMtcGJBC5mceNV9Opmq1of0nAEABlBK5PYCBLYnjjxjT3a1nXbVvzKdwlC6KGhO0k9pgfq/TPd4GtLwkDQLBQFXHxVEftcsx/vOu0XturrSUJbV7fYNHvIzweR99dqeTMKPS6SVheQKgpm5LYVSYIk4CgCZjOfGjU3TUi95iQstgWLAGMTnkZ5XgCTqnpGydKXrVR+ZVNw5MAiSSoE+37kARqYLVqlVaiWUaYKBahIJPaWJOABbmYJ48HUUyLbdTNVgsS1aoQZn6MCOZ/TmPGMeG243tCmKdFg1RXgC02gDyWVYUhmYkgeGM50ZstvQpTSpEBxddi5wI5aQAuIgEjGMmdVbfpNKkQxploiA0NdjKrCgfSJbHJj4J0LYA3fVErCKEoXNqNUEl8m6F5iB7RAjzoTp+5Wp6tJ3Ki0IavBLHBOAs4LSzTgAYmND9RRb8z6jxctk+mveSVClZjCEge4nJiygKP+GcwadqOKasfrJZQKhkTMyLZjHAgHT6hwRW3m2mgEJNjenT9MlQtw7CJDFmkTPuTPjUX6wVqJRWsQGHazOzqzAEEGYstPJHbn5kIaG/Sm1JRTEKndcDkwTyTmSJnwJUQOaKNGqPTarKIwtUg8opu7ScxwcRM41ftBzt6Sotau9ZapUlYAMszCOSuFBI7vsJnAA6bQq1b6xtUEvSJbMKYlYmYF0QJ/bGhths5aJNJjmmsEMSxOJ5iCCTP7Z1ot3v/Rp0KKOS031CggsbjIkjDYyZn30XgFb9BrUaQqhlkjjKklgSFXEHE+0RpdS9RiwmLVIZru21AYHkfVGR5jOdMqPV6laqA9IH1GvQluLS0GWJtCgTnwPM6l19VsR5pXXEsyguzt4uJsIyWjtM/M4cvyRTtKwWCq3Ocd2VPx4g8904/nVtHfvTpNSFW0OTkZJBiVIIB48xyP4CqsYwLY8jMnPI/f8AbTPYbSuKTFBcpBDCOce7dpjJHkEkDJzVBcX7csxJjEyLQP5kY/y86hTolokgKcTPaxM88zH8xrrgSrMpKiCF/SRg5zm4+JnOnWz3yKjSkr2SJaDDdxmcGLR8gZ0XgputRWq0dntaYW1qxX2AgMAci0EZUYwcZ86huN56lVKVNblVWLAQqYgmS0liDaSoMn5zGN3JvdnliJ7QTJjHMftB9v7ndN6oKatcahEibT25iMEHJg/sONY6X7TfemitNPVpkq7g2K00wpYRxIk5mJtBjPJS9e6lUYWsoFzKVtUAkH6SMAWlfPwP2nuOtIduNvTVAEEXfUQSSxIJiJJ4WMQOANLeobm8UpZmKgqSxGQPp8+J8/56rCQrKb9K6OzqDlTIiSLWBkgRN0kx+386N6jQdGqBRTIZQCEP02BQB9zPAJiCPGhdnXrKoZkJRFntHdBhgYwTOBHsB7HV/QTXWk7wAzsbcwWJkGCBiJnBEY9tKiElFGrlKZqlBSDNIWSAqzxOcqAOACdHjfpWdEUtRoIrKpd8y2SxxEnmPPGMDWhfpjfmKKfpE00BqhS5lyC4zEXMZxjnSN+n0aBX1PVVgoK+bnIIJyAFCuIiDI950blPYSnUNOsPSf8ALU9txPnMNIiTyYHn40T1JlvIenTqLeM02kwYCqSVAAk+B+o+w0P07pNioz1bWYixACxYrwTmVUMbY5MH9ztqXBHqBnCAksQQoMOUAPMlxcftmCDCt1QO6f1q13pAAKkKoS4yUkwSbXkkXQRmDjEg5eqJSZadpvJSpFYSVUwBaxLEmFmJx8RrPbfcepuQFVU7mcAr6nachmIJNwMSTB8nTU7mpRepWD+q5Ui4KSE7YCrE+wETHJOpsIX1PdrRBZ3COwYUlABgMzTBH6j/AFYjByc6z9LaNTW9jTZULW4VnJlkUlWExy0eyzMjXdOo1a7KbrFRSuBLGAJJAUi04lmkT540z22yC+mzOPTpSGdRN0XSoIUE3EkZJGJPI1c4Jn6vTqgrFr0YiJS6CxiCLJn4iZI4GmXQduzl0RB6reoSzKDaxPFpAi3ux9oGi36gtQllphajl7/Va1jaTIRhx2kCRkEfGvW6+woVSqekzIAlqwAWJDHJLEHIuuxavvqral7WbcEyNy8Y+mihXjxc8/zrtYz/AMT7jE1KmABhjGMa7V+yjeL6X1GuKaoWom8kCC0jiTgDJUDhoEgCCI15tada8guFpjCAEA8STGf1Ee8f31Qlhruga6siz+ZgKSVtgKVW3zBzMTOYt3e09SojAJchhRdm6QDIU2lYDNnJwII1z1RN/wByf8Q9O/8AKk1Dm0tJ7e79UqCRPjOCdD9b6pNN1LFTMCmFMKB3MLvsQxifPvOnJrL6jXFGLMZa8BlGJgiMkRwP1qJxpbS6ilxWkAitUi2P+YxgfVkxnIkyQPBI1U5CXS9oU9N6iIXgmCFTsUYmRMsf1ciDz4rqdRqV3/5RNKQGVD+WCBCqrEAAXQxj2UnxAwoAGtWIuC90MrRiMWnznEiMkzqdPqpTb06kEGfy1BtQNcYhR7KWyIHPMmKAXc0axqdlMU0pwHYm49+eZViRLCB4x5kidRoIpC0y9ZmiwsIKCZiJIa65QPjgauoVaxNWqrOXRAQwUmOczaTDXE5jkcaG229dS9YBVDEB1DEEKOFibrYB4JH25FQJdX9Vn/OuuyCoKghgCfHADkSPv76pFM9y1IWzAPEGZiACGk+SY/garo9TN1Nn4psGAjySCfmca8rM1Sq9ssXkiTMzkzccRnJ4ydGvBp1Vdq0+oskGXA7YjyvzAA+3GhKlS5e9oiDmInnH+c8/bUNqpnuOCSSGMAgCSJ51xqNggxERAmPIGTkzGdV7RteVUKGAYIY5+2eM8/29+dPNw7PR/JNtqUlPeSrGoGLLaFJJMcA8KfONIgVIzBx7/wCQPzg/f51KtVZkJwqq1sAgfUztwPHj+Bo5pBwpIMmPJKk3QvcTBz8yf9NEUaYpqjVHBBYiySMAjJPEk68kIgYM6VGJDxAUqTwJM8YxjQ9KhgxJAJyJtGJI8Z/fiNPsv6Z306tYLTVQWYgENgAsoWfAgY+Z8Ro3adPphUeoC3eBBcAAHEgeT5gkDC8jSXpygeQAMgsYmOBx54x760GxpGqr1HcLa6sCzQ2bjC4xjiI1nlwucgt8Q8mnTCZaE5YiMnAkKMzIGTgaXVkgtmVSACcTkeD5gjWv6fvG9Gq4YE2wFNrE4CkmEk4MDm4n4J0vX8ONgBkBaDYzAAMZAA9iQCfYA6WOWisGbGs24S6qhhyJZTbIUEAMtx9ucZB4052+7oq0vZRARRTLUm5iCAWFsZ+lcfsY1WnTqVMU6bMGQi6GJF84aQwC4MAL7Kec686puavq1CGsVGSVaIB5ESDdAA+mIYD21nbumE6z1GkqP6qn1SxdbGCXri12AnMg2gxH25y9IBi4uZGHDPk3MZVcLNxgycDnxzb1Lo1avukDmb7WVjCgrwuOM4hR8aMTooo7gUndGqDMReGe09hDEZkiCMEj41c1INrW26beul7+rWDJ+WCFCtktJkyLio8ctjgm5tua1WGq3Wm5gXgKMCDLWkGY8kcTpWz1Xr3VU9N2Ei6QYBM8+CZz9tP625VLwRSr1GWAqoWX8s+fGSCYHBbJxGppmXR+m0aTK5QBg84eAEgmSOApM4xMe2qam4qVUcpVKqGhLKViqJuLEKwlVEKSAeV9oN9Ku527OKliv6axFyqoDdqhhAu84/1hL+J+rblFtFiqAVUoRMMT9QCgD5HnOI1GO7So3qlc1adGgjdlVSXFPunAwD47xwZ4bzjQdcLtqMWtStJ9IOCXduS9swq4jggn7Agb8LVw9ampYhkpwxbJ8jA8wvkg49xEE778M1atZra0ICR3S1QKAAxhFgAliAMSZ9jrXripLuooWprW9NHLIbmEApm5nMHmTGcgTgaJozVJYrT9NygALkOcnEwbICleAMj21LcdApOgVaxgIThbh4PgExlclic+BjVdHplNSruQziok5vSCASWXlhPIgAZzkae+CKtxsaSMV9V6cfpZDIPnhiPkHyI17rSbrr26vb0l2xSTaQ6CR79/dn5/y12n7r/7StRGrS9MvYab1bBaUchw04Lci6SYMcDJGidi59BS7FnsZizMQQCIzBBMmFA5g499D7FEpksGmqxBKoCfHYLVAUqoYEtgExkjVHU9xVFA3d5Yhi0nEEECDEduQPOeTGs6Rd+ItygNNUeQFAZYgTgGcmTIHk4841R0ykxqIQsgEmRgCQZJxxzMAk48xqj/AAlXc1AVDE1DJYjAXEsT4Hz50/2FFKAUsXTjJ7WdcnFoPbx5zI1XUAl+mKaffimgJJZyQSSZItxItOD8DPOknX6Ts4Fgp08FMjCkAEwCTbIPcc58zoze1VDgyTQBHaSAXYk2xCjsAElsgd0TOguodRU1mNHNoAWD4FqgBQAItxBGfjjRiHu83IFJlo1GKwqtfapICgGBMt8/GkVNVLXMSxEYEZMePt5+x0y3ewqFatR0KgETAC9zKfC48Zx/czoTZbT1XWmCBdAnJAH+X++daScFaN2nQAdu9eo5tAFokTMHlTzA8DMH+fKjNRayz0y9MLFuQvB+RcBEiDB1WdnUKeoASisRMdsCZLCZWZETEkkZOrk31Ow+oAzOwNSpYAVUETbbEyI5x/M6XIDjpiegCtU3t+mByCYyxkffj++hn25tB8HAzntxnnPjyMj2MMN2lOqqU6ZtBMUxIuYh/wBbQDkHBGPtGSd30mmgcCoKgoqbg54YgYUCCwuMTEExjT2NEQBMxypE5jyPHM8c6NqIIZXI+gGaTAy0wLjGR+0wTnVG4p+mqFlIuh183KfMj5/ifnR9L/iWUVKR+pKaks6ogIwG5gdpIEgmNO0Qro0goJqKHBBADfpIiDiATHE/xqe1SoacoyrTUt9TTcwW4gKeZWBMcmNetWVaJpmksly15APasCM9ygkH5M/Go1nFwQZpgmxVLWSeQCcnMYPtmdBmlGlbRyo7wWBIPcBcMn48Acm3POr6jmqKaLBYKAAzDudrScDMKvmMQZ4Gr+r1LESiGBtVVZQ3axmWuC5nC59yceyjfQGJIBe4yAxIHFqg/H08nWXa5wjRLtdbCqoBb5j7cHxpj0d6r12KNaYa5/IWJMxkyY++u/D+1UsfVBWnbjwHHd5Bxxnz41othXps5anQDLSUguqkiVUFe0kwC4Y/x7ajK6PZV1CpXhAwILp6ZZrRNzE/VOB94tiDxqqypRqtUIDsoNjAMArfpOYkQTHIIOONNuj7o1q253FXudUhVWY9uzzMjOOW+0qOqb6ulyV1IpsCYa+ndNk2gDLec+CdE+CUV+ss9QtdURYQGWNQhxMHMgC+TiIxA1TvaKUwGSpfcsvLC+MAr8yZMf8AlBxkC2ijPQFCjTYK7D1WKhiRM4gTaAl0AGMk6u3GyuBCIEVARe1QNUdQ2bcWwcQIiB7kzewP6FutxdUrWqyFRaLwohZKhBMhYIOcCOdVPv29YvUqEghaSkYVmhQ2SCAAJMcyRETqW739T1fTpB3WQuBAJs+kIJRQASSc85jVz0xQKwLXDWwpPdUgctNoAkxgkec6gQzfdVAAKYZAsMTVYgEw0W9xBMAG0REiTrJdV6zVNM0akF2a5zOYgET9v9TzrT7LaElzUMmrbhmFQWhST9JIC8CWPuT8Q2u1ohiqg1VRXUOymBcuFgYibuBPaNLHgts4KS0aiNtna44U1SqqQykXA+J5AI9jo7qm+r01amQHIF9SoilvqkZJW4EEHn5AjOq/xDRVgpLqzvBpimpkIBAiRGQPA/bXp6uStKmqTTlYJLKLrYANvEMrExEyx5407TOAXSusMAtO5UAXLGQGaIyMgtEAE8ffXUaVU17gwqPdl1kzLDF0G2FB5nE6Y77qCU2qf8K/qF1VmC2dvIBnIunPEgL8jRfUd0f8Kxp1fSIcAqEVQ0KCASs3cEcwSCCOYrZMTv1qJVqKzlmDNJDBpMnMhTP867TTc9Y3FdjVWjSUHEEJItFp+ru5HnXa21/E7ny15DvUSmz/AJue2bEINxkUUEfSJ73yQYBxoptoJCVKPqAfrdwwBOTgwJgfOTkxOtOm0XJtGTPEe2fk450r6v8AhVa5pkVGpWtc1oBviIn5Ec+xOsL6dE9SMtvqxcMxMhnHp0kdTCLAFvYwNzELZEcftTuKC3Sgh0BXNSUUhjGTMvjMkCYxrSf+Cyz+tUZPWDSCilUC8/SCBeTm4zzm7Utv0k0aYpCiKi3ETgELPLEzdcR+8ziBo9uj90fON/t6ikuSr2hjcrCCAc88kHx/5vnV226JXm42oBEuXHbIBnnxPA4Ptr6LuuisKDWUUVj3lW8uByXBBwSOfb50Js+nVAwq7oSiFzZmpUyFCmO6Ilu1T5OONXPgvc+cb/evRPpm4SZCmVwQMkDgsIwPjxrzaLaUNWaYYXA5PYZEkY/Yn48a+sfiPpFOtTNQ0wXKraBCvYWViGJOVkZXtniRknB/inp9FZfcbhxVtYoq0bQbT24EAKTzg5kz51Wp1oTK0kr7tvRsXgTHuwk5P2njjUUdVQmWuiBE2kEd0jkGbf299Q6d05KwinVdqhA7BTgGoY7ZmIADEuSOJjnTbqf4XKEU6K1DapNaWQhcErxAFwE+cRzjRZJwre+Q9ashNNXZ4WnIAYL3tknIM3YnM/bABG09Ks/plAl5JJmWS0HMtjiPg+wJyt6j0irQCmsojJUhlfAgZCsfMYMe2l7bsjIwAIGOc58/H9tL229DcaPqwSAUZlVVAWcMWxJa7gdwAtJ9/fSzblXBvLAu6wykCAcFiCMnj9h84C3HVzUWmlzEIMIchbpn+Zn5karq0ag9N7CVdSykAkkCCePAGZjTmFHug5qeXAMqtwEnlbsAe588Dycea6bwFGRA88j7fvpp0zot6LuNxVWnTYE2BgajiWBAHg4Az4kmMaK2/wCHWqIar1aa0xmkgfIBYgQpuMXKBnMD4jU2+Kf7J33AJEQcRAFuPJxzzMnnTr8PdIqkruD2pcQs/UxiZUckAZkeODOdEdHpHbqtGrsPUqM7FWZTMmI+3cs2yJAHE5J6lsC4aUp1qgJaoUa6wGQqiDgTFwUH6QZ1nbFnCBJRKuVWncaVisHNoMggAk5gAj3IxnSHqW9LU1SjQtpD8yo1NuGuxkCMKbbTnnBjWiRNwllNSGQj0wBl5t7jDAGVJYkEcxPmF6UmJXA7BcwcRDSpMrIMiKa9i548yMoC3Y9V9OjVWirywDCVJKqMEyREkGTwMKRPgKjvXr7mn6hVwzRDzYCYUGPsOf8A6006+HrMKSdhYyzspAIRVyCSSRMgLEgDznWX3dFqTmmxFynMQw9xxHx/savGfB8HHVPxAyztlUUghiE4iO6GWMFs4wfIOl/UvxHUqUvTBPpwQVGFOBk+S09xnQdSuMS1zeBHjn/Z1F7Qhx3EjMn6YPj5nJ+NVMTF7Tc+nt0scio10wSMGZnySccQAJ171Gg6WK/0TeMRkgcZP6Y/tqrHpLcQGyAoEk8TJ8CPvx4xrtxvWcMGM5HxECP4j7c6fkmi224puQFghk70NSFDJBkd2e3HPHJ8aghYmkG/IIIAZu5oUqcH6Qsn2xgHEaVbbcFraQIpljDuAJIOILEiBbAicZOTpmdjRpOrHdG6nEhRPgYx3ZJ+owQAedTogHVdsaLk3lqhMBlbOfcScxIPto7pdPc00U0qTo9QlRXaLe+OGIBALRke5iNKNrHrXmoRNzFlGfkKCRE5H/XjTDrXWYZP8PchKEPPPeBiMgm2M6f6LSfT+oVFL02peqSWHF5BWJBOJXPvyfnV+4SslGua9CrTkghUBVJdyxBHBk4iZAJ+NX/95pSNJadV0qkzUFOmGQmSCLi0uc5YfERpTR3NXcVjQaqoZcyzEoxEkST9OCxuic8YwQrEKO2qAQBUQZ7b4jPtcvn412nlX8KJUN6okH2rkCRgxA4kH/oONdp+6J1H0TU9drtbudMa6nz+3+p15rtATOsvsjaKKr2iXwMDlvA12u0p2qC9kx9EtPdbM+Znmff50r/7SFv6ZXLdxR6VpOSslQYJ4ke2u12jHsz7ZUgGpqAAAlKABAE3TA+dfPt5UJrVCSZNarJnJijRAn3gMf5PvrzXaxx8tsewvQKC/wCLrLaLVp4EYHcvA4GiPwnSD9Q3NwDQaxEiYIOCJ4OvddqvF/gC/jNRIaMkUZPk99QZP2AH7aFq7p/ynva4LUIaTIPq0xzzwANdrtP/ABDnYf8AHuN5tgMTt6RPySpJP3JzOmdCux3E3GVasQZyD6cyPYznXa7TvWP8GHl9D/CtIDabcgAFrriBBaCwE+8DGdY/pVQrW3lpI7JwYzc2fvk5+ddrtZTyMezrpf8Aztsv6QrmPE8zH3170zcMeWY/nAZJ4gY+3xrzXax8LQ6mx9Td5+k7cL8AqJA9gfI1i6jE0XY5a05OTyTz98/fXa7WkLHokdiFWDGW4/8Abr2ifqHieNea7XR4KdrnMBo9o/a7UQc/v/ode67UK8NdVUd4jApiB4Hcwx7YAH7aylWqRTEE/U3n/wAqa7XamHiqcwhI/wB41fMpJ5xnXa7TArqRhkAwAXj4763H8D+NKUqFTTYEg3nIwfHn7a7XaeCcul9OqY5P86912u1a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4" name="AutoShape 2"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6" name="AutoShape 4"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18" name="AutoShape 6"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0" name="AutoShape 8" descr="data:image/jpeg;base64,/9j/4AAQSkZJRgABAQAAAQABAAD/2wCEAAkGBhMSEBUUExQWFRUWGSEaGRgYGR8fIBwhIRsgHiAgIB0cHicgIB4jIB4eIDAgJCcqLC0sHx8xNTArNSYrLCkBCQoKDgwOGg8PGiwkHyQsLCwsLCwpKSwsLCwsKSwsLCwsLCwpLCwpLCwsLCwsLCwpLCwsLCwsLCwsKSwpLCwsLP/AABEIALgBEgMBIgACEQEDEQH/xAAbAAACAgMBAAAAAAAAAAAAAAAFBgMEAAECB//EAD0QAAICAAUCBQMCBAMIAwADAAECAxEABBIhMQVBBhMiUWEycYEUkSNCUqEHscEVJGJygtHh8BYz8UNTsv/EABcBAQEBAQAAAAAAAAAAAAAAAAEAAgP/xAAeEQEBAQEBAAIDAQAAAAAAAAAAAREhMQJBElFhcf/aAAwDAQACEQMRAD8Ah6z4rjUnU0jOkj/TI6gVIQAwU1wBzij0/qUublJXMSpGgBKam1Em63D1pww5dMlPJKHy0OrzXU6gPUQxs/JPP5wUEyKQojjCjYUo2Hbjt8YtyrNAOoTyQxtKuZktFLaWsg0PfV3+cEsh1ZWy5kV3YtuxLHah2F0B9sLvjXPZdJxFIZI43X1FRqQ77A9xweO1YueBslE8MvlyMY9RVFIF6aG5u+5IHxjO35DMHOgZFGBk8+SV2JbSZX9AJvSF1f3I/tjnxNGWQiGaSP1DWFdgSvBAJ+ntutHnCxmulyZScCKS9TE+vYityQR27VXfA7xF4sR8vNCdSzsNGn3utwfY4dXTBlut+U5X9RJIALHq2CiqO+5vi+/PfEa+MFkpvNaOjZBY1QNkWDR2BwP8M5WUF2liCykhaf2UD+xPtgjmfEOhWgngieBvSfIHF7BTGdw1/wAyk4rEIeJ/ESxeQ5Z9JaxoYgH0GrN7je6+MK/UPEGYnlH6aaRCvqHqavyLo/Y7Y3F0API0Pml4I/5TWzHcLtxpHNc/GJHyx6euoxtKrN9ajgk+kMOR7DtiAkPHxjkSCZXErMqs4JK70CQLvb2wxZbqQQVGxcMbLMzMST8k7D4UCsJ/R5YpGkebKzSEtsxiulHFfOqzYxf8QugyTy5W7Q8D+UjdjR3BABsf2w+Jb6fNKZ/NidpAVeMxmVqFMCrUSRexW+dxiCPPmZfPbzotR02JpBpolQdN6a+SPvhT/wAOM40M8hYMwoFjpJoCzvXHfBePMP8AonQrTEuqgmuXJUE/YjfB2Qp8j4ukygZHkbMMWPln1HWWbZLNhSPjbSRjPGOfzvlKI/OHd3TUKPJqiDWC3TMg2WgWRFDEDUSAWIPchTv+2+L8nV1nRo3YBgAQWvSfn88EYaEXUYJJMm0cUrq6quiTW3K19RBsg8HnnE+VaRIwplYuBZYk7nuavYYWJeqNl2EcSvLFVuygnRv6RfFbHY2RgBnPE0jOSG0lvTpB7f8AvfF8qo9D61bZcyO03oBNwSMHqt9l2YfcY34ayRCLI0s0rMAQZJGNA7/SCF/NYo5Lq3lwITzW/wC3/wCHEWU6g7s/6No2Ki2jJ4Jv6GHG/wDKbG/bB+XTnBCfxHGc/wCSsjBo4jqUMaZjRGxNWB/ngHmeuXn/AC5Z2jjC6j/EYWBvWx7n9wCMDp/BmakzAzMWlH2Yxsd7HNkbb4JdR8ORywZiaRalQkMARwqg8j3G+DqUPEv+JFyr+iL60PqdmOhhXAW9z8/G3OL/AIf8bfqswVnU6FVbMbvQbfc0R6dwP++AvhPoGSzUQZlkjk43k3P/ABDavxWGPLdOhyGlI6kEnqLGiTpNAGvb298OrDTncwQrNbFaP0nn7V3wOm6qohUlnBIAIDNdH+bufT3OBrNGrs3nMVYioxYCmr4/HPbASLxP5mfMaFUiYBVk02xO1gWaAu96OLRhqybhk1xTSSquoMoYlzp5oA7/AGwp9X8QZguGuaNjSJDqYHc3bb/UQPY1iHIS5qLMzLFrOiQkvX9W/Pv9sd+JM7mZJlk/TkPGuoFaBZuA2kmyALG3ubxoC+USaMpK8kzUd1DtQBH9JO5H2wYTrUcj6UmOo/y6iD87XeBvTeujygWj1M606E0RY3A+R74XfEWTdMrcEjaYz62cksVYACyfpIO21c4PUZclM3+0XhfMzBZEDolihyG5BPI2A98dZ/qZy2aWEzO5ZddsSNXqIob0KrCnP4fdMuMxrzEuYC2ki6mArfTVfT8n74YfD3Vsvn4QubQPMNtWn24/5T8DviNXs/1aRx5ZLKsg2kR2Gkj59x/TwReKa5p4dps1JsA2tLJCn0kspJsA3x237Yi8SJEqtl4tb603jHqI3FEDnbnvVj3wPOVnGd8zy/8AdhCqaiy8CzdE39RK8Y1A9IyFeVHUxcaFp7Hq2Hq2235xmIOl5PTBEo4CKP2UY1gaeeZbosi5jMT+b5cSzSkljsT5jX9gPje8WupeKZIo0Oga3QspJB2B/mAHe8R9cjqec5iGXyfMIVtyoskWBdbk+2BjdMdpow0RdGpVkcnZQNgVJBoVxWKzRLV7NdOgmlinzE5kjlUaNWyBgPp27neh8EE4l651NclHG+WZEAcKU2IIbng7cXiSHw8oqJnj8mSlMYTgk/UN9ji63RoIAwhZUKppbUgZZL3Be+WG+/yRgPrnr/TvPCykyF1Fjyl1CiRdIbs/nAOLw2kmZS0kYhtRkk9N6dwNNbb9sO0WfTKwIGpQqgBV/mNcKt2d+B2wqZbq+bklMhyrKmunYsCQCN6HJoc4ObxdFpenMZixdhcdEIRuQaDbj+X++3tgZ/sLVLWYcOkdFBWmyb3Iv6u14vtnAJYnaQeWVZdXYk0QL99j+xwQTp8WZkJUi1Xdx89vYj8YIg5nUHSlLtwAL+/zjg9SlWGXTCZxGPUtbVV0e9VvQvHPXfCeYWNXhkuRSLAFEm69LXt+cM/SIPSA8flsvbUCb7nUOfudz3xr8d9GljoPjeAJomlVKXUj7laO+g/8S8D+r74n6J1Zc2J9A2LsRakbE7Hf3v8Atgj1npCoNSwRy6TqA0Jd/mr+wxBl+lySgPNJLD3VYqBX/mva/itsKVug5GeX/ejlhG7jTIpYKsi8E6dyLG4vf5IxqDpKEOmba2lH0gFQgoL6SRdir1H498HslGIQxUu1jbWRvXbbg/OFDoGemz+caVWaOGhQLcFaG6jbc3tfGL7xGFszDAscEcoBUV9RLAc3Z5P5vA7rSIAJFerIWQberVtY9mvckCiL+MGvEMr5eLzI40mbUFVN1JJ/cbc70KBwL610hZkjYlVzakMI1+g+6luDXOsjY/BxBrw8THlYkXUwJYEHffW17H27k4UfGXhswzxyxoEEhNlfpsdq7E+2GuPouZEjS5Ux7gqQZNg17kAA7mvjFWfrCsGg6kykKbMYBQHbZiw3PetPfBSF5OKadCrwpIAdvMYoo23rTWr84K9C6X+kk85RHEhADorMQu/1At2s7g476Flcu+pMlIJQTq0GT1Ka4BetSmv++NdWyWdMUkJyrIrDSZC6kLqNajpN0PjB/hhomiOtZgwTQCGBNDkb1wRyN+LxW6zmAEZkADuD9I2Y1W/vxX2GI+nZRPKCSEzLoMf8Tcnbk3zfH/5hVysckIEn8Rok9MilmYxi+wPZSK27YYFjpmbigMaByQtAkKSNuSffFnqbRNIPMjtHl8tJo3KneitkftZFbYi6vBAYTLsQSArL3J2HH3xf6hHGmW0Ip1aNcZFmmQ6lFd7I/wA8X46tBcl052Exljdo/MKL5kluoQ6dwoBG/cftWK7dGyc6ny5njKnZtjVHkbf3wy+HuqidDKVoH1MBwNvUfsSL/OAudykiQvLFDliQC2kxg7bnsBfbDZ+lpm6Hl3CrcqvGB9Wgh2bgsSTW574sS5FGYK5R23Ktq0kC6IAG4PFm98LUXi4RQQh41RCFUuGGkWNiABdd6AxR8Q52SKVJwy6ACARY5rcm+NhVYuQafm6bDLGwZVs9wKP7jfCRHPvPFKjEI7RPW4IG3bfcV2wW8Pdeg8lXzMrGQWTudJN7aQu1V2N4zrHlrNHIp8tpSWbTQBoUCw2vY1fwDg9Kr4Wyc6QesutOVQltyo2UleRY98XM/DCvmSyIAVBOtfSTRHNbHf3H5wOy3it5nMcMY0WV8wtertagDg82T+MFus9Klny9Qj6iFYXR02NTLfJ59O2H/ApdL8OxSynNK7xmQakKekrY35BDXzRFVgVnBNl2MWYmaWNj6TpVQ3BIG3buL/zwRbO+WF8mdpNLKjI50stmrYEA0OSPbHHV+qFlBASQlgtMNhqNWL7CvvitkUlOPSCP08NOSPLXfff0jGY30nJgZeIAmhGo4/4RjWDWsJnjfrk8asIYmdtRLSBSQgDbWBydvxvhdy/W2zVF2WBYiCSjnUx9lsWpI2N2B849LyKAK/m7nzZKo9tZIsDvVYXvFuTheNj5QDNY1qKYEjn54w/LggRmOsvKoESurMupaBOocWSAD/kPjFeBM48DvJHJ50d7nYSLyODsQR/7eLOTeV3y8SI0BK76hsYwBv76ga29zhlmev4abhR6mYnv2Hz9sX9oJx6pLo89o3OZIrW4AWJb5C/As8b1gv1KV44oEWRUhl9PmEnUbF3uPqb+rteL+f6KsyEEkA1f2/PFjbFDxjlGzflRoR5cCkkE7EmqAA+B/cYzcaRRdAjy+WdczmFSGQ6vL21DcG9ZN3twowY8CywFHMDMV1UCT8V3+x2wuZ/wVAcsuYWSTUUBGs2F99qvbHfTshpVosrOUATUPdmvcnex7V2FY1uD0y+JPEaQOMu1lpRqDqb8tbo2B3B4GOsp1cwhfMIcE7sBudtm5qvf84B/7MyrwCQyamU6Wd2pg3dd9wb7ViIZXMMixiIWDqUs9ADerFWe91tgR3zHW8u+XJUHVwDwQe33wEfNOApEpBsAs4u96o8U3sffAs9BzDPAqjy180GVo22Vd73Yc0dgAcB/GXT5gf06nVEx16wNyV7Hgc77AX7YxJ8p61bHoOc6c0kdK2gk+qxYYHYg9xY7jjC9mejrlEKPCY4m/mStJ/6ru/vgX0DIJ5UTanbbfU7HcbEEAgVfb2xvP5BkzmhSXgkUMEkkcqvIIA3sXxfGHoSjrc8CKJJ43VjUHmo2rf8AmYLyAO/57456n43TLaYoblletczjb7gVuBvSjb773JN01RmkiZ4bZdYGj1aQaHqYkjfahWwO2FbxB0+AZyOMMygsLBbZAfYnce+m9tvfCj9/hd1FZstKCWLiZ2ZjydVG+Bhe/wAQMu0+e8pa9CBb+TbdsTdGlXK5rTGR6lBUcAAHSbF77HHPh+Yy5mSZgBqdyN96sgX+BX5wgoZaSXLTAIAsiGg+oiv2Hzj0XpnV58wuidwItPqI2Zu/17EVsdhhb6h0jzc5IR6gSKCjk6RdngUe2N//AA7MrpdmZ/MchYbqhXDNwARYPYfOLEPRQtCnnyyStljZVlGrSP8Aj0jXx3O2GTK9dh8vYWCNkrkVtxyd+O14HeHfFsY1IyGMoSpRnXkbHg7b2KO+wxTzsWvN6svPFDGV3SOmJIJJ2IGm75UEfk4s/SCsj05Veaed44VEhHkhvSNq/LHmx3xfy/VnWdYZIG8nV6ZHv1f0jba/z2+cAc50eT9cA/8AFjlNpKa9NDdTQr7cXh4zvTJooCI5UkTT6lkVtWmrIWjzXF4rq9QdPyEeXidU2i31C9Wpasg/3FDmsLnT8zM8jZbLkeWp0q/cR+5vYgfQP+nB/LHMqmpYGMenZStdu3f/ADxB0vM5eCNWhjHly0Awe1sX6QeQbvnvffFOqqnUvBWXSSLzZpQNkRSVKixyARt9OBfiDoaZOdBrVoJlKsu1gbDV7EAkb0KvDbmmgzieW4BcA1qW9J9x2PYkd6xWy2Xy6QSJMI41UVKrcA+6k70eQf8AUHFi0A8K+FnKaWj1IbSyaB3O4s/5YYoMqkjqwPmeWCrMarngbV78c4D5/wATLl4/59LtpR6H0CiWFWt+w96OGaZ9MIlC1GE18D0rV7qONsPoUk8LRyrKSfKLijooaf8ATfa+L398ZklL5VSszlSvII1ahsQfsb2xTyPi3JGXTL6XNEawaA7UCNr5vvhiE4uxokjYAqdiDX+VbYp7ipfgeHOx+tdDxUHavpccC/5lP1Uex/OB8PSgzkzskpvalIUAcbEk2fk4Yc70yIMZEUBJW/ixr9Ors+3F1XtdYBxeGswWYedEEViODZHIujzpIOH5TVKfsiy+UlKK0iqHxjMRdOgAhjGoGkUWF52G+MxnGnmvXZ83l89JJl1Z4pHpgBa67I/DUBvjWUkzOYz6xzgDyx5oUH0nsD8/njBrPdOePPFpJvMRyxVS2kR7lt1H1bcVv8Yt+H87FI0spZTLshGwKIPpWud9yT3J+Kw/GT0WouqZZTIkmpldAVWj787dziGTJ+TB/FnvTdAekXzueT/YYi6/nyDqRWcLQUBTRcnYXxV8/t3xDMmZYxidUSMsC6pvvX5oXyBffFmqJocjnMxAGSVKbhWsavt/5xvKSlAInTTMKDKKv7ntXz+2CnVeurDEGkpa7Da+2w/bAB+rQ/xJVYMSRYG9D2PG3O598YyQjxKvCEIBXfg2CPx3wtz+EZYYWlyrnzkYsqbn0EfQt8mrO/PGLPQurRxwn9S6Q2xKCttDG14FA87fbBPO5lo2jESMfMI0uOPvZ42w98Tz3ocb5vPRswUMp8xnA7D4rngD5OHnqfVJVVBBRkPoXULLkbGxtpPext+MEep9DlVvOy+hpSpU6lsi+SFBAYgi6/scAOg5HMRnTM0U1WUl31ITdqRQJU3wDt9sazmDRmTMmKJUkNlRqdh3Yj1Hf52+2LB6S0wDMxWI9hy35H0j+/2wOznSFHly+Y0jRtbK2wcVxpA5XkXz352udL6++ZbzCFiy1aYy1hnJOzEcBTuB3ODOp3kvCpihcK5ZyS0a1tvvpLdzXehvivlPDbZgJKztEVvSoAOxrZge9i/jBvzXH0tGQPc/+RWFnxN1tstMzBprb6KYeVekE/8AFW9/J2vDcnVCp4kyci5iRoy8kkbBAyi29JomhxXHxiVOmRnLGQ28j2ZHbdr7gfHxhj8Fyo8TupuUsfM9wbNWed+cRdcnA8+OMerRew2BfayeB74w0q5npYilj8pQsbhdHAYuRRUk7KKGq97vYYNZDwvEpJACs9/ST6b9iePfjm8UfDeQkzOXAzZtCAoC2urSdiWG5O17VibxD1dspJGkCvKpBLpI+o1dDSeefcnGsC0nRhlY0EWpl1+vUxYm73J99VWa98FperRuYlYVILOlbPpA2IHydt/Y1gX1XxNH+gkZXUTlQIgBbMxI0jR3PKn25wM/wzz7xvMmZDrI1Fmc81fpJPetwOKxD+o8l4WXOZiXMOH3lZdB9HBoahs11Vg4m6V4jTMtJlo4lVIzRkXnYkArt7ja8NMWcQ5xtLLRCsaIO+43rvQGFPpvT0jy05WO5oy7ahfrpm2O+/FD27c4j9iHVEWGpXYrCDX9Q1XsSd2A5HtdYIeJuuNDHCEiMrSEagpApABqNnbc0N/nHXViJunMyooDwalU1QtLXfgVY37c4qZroX6iOMSUJ400qwvSQBurA8qT354OH0Oup+KJo4g8UKuGYAhnA0aiFBOknayLonAzrvUFhmycSUEDavSaU0a/G+r84qw5OCQPDr0P9Dxtsw3B/I7hgSDtjjKZ2TKzSZRYVlgSixeqGoA+pjve/bc1xjJ+jnNKuYE0UJR5FSqY6d2B21gXsDZrfcYS+qdOzOSy41hGVaVllAlWia9Lghhz9LWNzWDcESxlsxEdKbMRRNEbXf8Aaj8YYM/Ms+XFGjqBPBKnsQD/AK4R/CN03w4rxHNgMIWGqODnU9bMgvjmgd7+MehJIGyqsBRKgAHniqwkr0yaF2mc642ZiRECRH/0fyihuV5OCcGRLwqYcxJHQPl0wIs2SDY3vt7dsXixEZ1kz0iJErKgXzJfZqPoG254v23xH4h6Z/veTMT+SCGUlR6e7adP077jfA/pcs0EkxkyswDuKIAJJrehe4vuDiXxT4iMRyyGJwzSK4dhWlA9E/8AMbI+B9xjVC/17MSRwqDX1qJG32UH27C634GAHWM+f1GgSMo0JYJqzuCaHegBXxhx6tKDFJYBBUg6jQAINk7dvYcmhhI8Rj9TFk5ogA8j7g7EMBuPg6rxn2Hx6V0uvIi9P8i9h/SMZiHo0znLQ6gQ3lpdje9IvGYCSPE/SI8zJTTFQsrazRutZ2Bugd6v2wVXoMAAXylXTsCooj/qG5/N4CZ2B/8AeGiKzEySrIrE7W7bD2odsS+F+qyPH5cw/ix9yfqXsfuOD+PfDZg1H4yzeZyqqYqkjbZSL1I3yB79iPbDVA0jZWOYoRIUDaCK3rg+33wqf/K4mzJjfdIxZF0HYHYWdqB98O+V8Rwywl7Cooti9ALXviniCs/Dlc7CUk+xBHqRq+OCPfg4ROr+FJsvG2llki/lcWSPax7/ANsMsIjzTPNC7RNqpGPEgA5K3ut2N+OcagE/meWZIo/TqZqZv2Qc/nGcv0dS+EPEURCKyIz0OQL2ABqxzYwydTn1SQ6WBLFiu9bhD3ParwudM6RklY+UA7fVIzLRBPso2X7DfA3r3TmgzGVkiZzGJgSoYnfnbVZugRjdu0HOZM5QGvLxe59chHvVhV/e8A+qFci0atI0gk1u8klC25G4AA2v9sXOq+JUjW/IlYGkHAtiaAFm8L/WYMzmCsWYVEiU+mt96qyx32HwBgm1UxZDIPnI1ZCYoyVI1g+sXZB0kFVPv3HbEspFtDItdtGkkkcemhZHttziaXxjlsrGiA+aAAoEdGgBQ34Hbk4FZXxfFMWmli0gPojYgtp7/UotTf42xJd6F4amSNf1M+5JAQICVH8oZ7+qquhV7YkHRSTKRmDIinR5bBfSRV+obn23G1YuxT5aVSnnONYqtb7bfvig2TfKuZVaCLLUKhN27C/Yct7DfuTzi3UGr0xVn86OVFDDRICfq/pArbWD/bnBvw908ee4O6oAxvklieffYH44wt9WyrMXnlZdDG2WNKEe1a17s11d8i8Dcn1ydz5UM7xyRsFuiQy3VEfbcG/cHF9l6V1fpeXK2VCG9mWwQQbFDjb7YF5CeGOILJ5bNClPIQNq5Yk8X9Vb84WYPEOcWV4808W1U5Vtx7gDb8bYmznh9M3awz6RKf4oskE8g6fckVVgYN6kvhbN9Pnzb5jyJUckBNUbMhA4cFVIB+Dxg/1SOBJLWg8nHIsgXsDsSB2FYo+H+tiOVsizlzB/DDHbUAoIsXsaO3bbFXxZ1FJIJcvERJKVBIQ3ppl3LDZTV13vGtZR9fQw9ThkijI8xQJ2VCU3PoLVwwrnmq5wPy0zRu8YLqJJJB/EDKTZ1hlBGy71W4PbFfqHjfMRTZWIQ6IuTe5kP0hvspINXufxj0iEBkIbS/Zr3H2F4I0A53MeXkdMkBMfl6GAKkKumrsHcccDuOOwHoGbZ2aJGliRWNKQGAVl4BqyoNir9qw25mbLZSARSMscRDBfMbajuVttyPVxzWPOumdUMGbMasfIY0FYeoirDDvQ/uO3GKAT6j4bE05DiZJVYBZAQdQrYr7qPbkG8T9V6MIoC2YkmjlFNrU6vMVfqLL9JNbbi7oYZMz18R+TOzDytw+18/zA9qO5+Lwcz2Vy+ai0PTKaYb8EEEEe4244ONYNAOjdLybR/wD2CQHf1OSPfdfpB/FjC2OpTvnJv06o+XQ6UCtRNUGIv6hqsVi71mQRZg6YwixN/El9NtsDQ7i9h774D9LysqZVBGjOX9RcsAF961fUxPt+cZ/hW+ndalmkePQ0fp9YIK7XVijub7YJz5FQqhAIhGQyaeAwFer+oEbG/e8QeHupLIjm9wKIPN36id+f9bxx1Pp0z+tbkAG8J2Vh7jvfwSQcUVNH62LSNzpPvXP73+2APiORMzO0MoIULcbHiSx6iD7g0unkUD3wL6V1fKybGJlKbEFLCn29h9tsT+JushF8kIS6srqwqo1NAse4G5sb7Vxi1YueEYCMqEnk80BmjazZ0g7Ke42/bscD+qdAaGYaWMsGoykKCWBUfU1bfFir7i8U+mdTYPOxQ+VGxDyKeSK3087Cia4ww5DqkRBljkDeWpaweV7g/Heq2rFv0sMXTM4XgifSfUit+6g4zGdOzAaGNgANSKaB23AON4sRHzMuqWQQFC/msukV/wD2EMSL7c8Y34W6Jk5GZqZs1Eae3bvfqABog8d8BoJv02dzeZeIqjNIg0i2P8Q+quwNc/OBAhlnk15USepwjOlj6iNiPg/ttjW/QwxeI+iNHmYTCl+YwUqB7c/axv8AjDInhBD6nG13oXYfcgcn+2Lcfh2LLxKWLM8bCpHYsbO38xoA32x31Xqo8j0sAz0i2bN72Pkij+2LxEnrPUFEhjypeJUGkkEBbHt6Tt+RgUvnAwvPK5DA2VIXntqAuvnBzO9LSKEvZBUhixqvnbFboebGZijQiJowtFFJLCuNXABO5oD84EM9K6ll8t/DH3JvVZ9tR508Ys5t/wBSR+nMchVlb1kivvQJvntgB16LLRRFEiQMdhp5B/6cSeAOovAJY9DqHAcuUJAoVR22vgfnBO0+L3UVly0sWYzjI0KtpVV4V2sK1HdiNz3oWcNOYjhkT1HYj35Fb7jnbCR13xU0kiuoSss38xFWa1fd9Ow9r5w9Jmo5o0kBDBgGU/cc/scM8FJOTn6e0kEiSLoFjSxplI2GpSbvbbb2xZTqC5XMS5chmDnWpVC1htqND3B5x11/wJBLmIpbrWf4qAVqABNg9jwD8HBLr3VsrlI4pDCSQCv8NRYAqrsj0knnff74iV+p9VyzMGjnaMqdx6ls/wBIj5PFElaH+RXofh052LL5gzuJUUOFGkgEmjqUb6TRXkbfOB/W+hQ5pGnEfkzN/Eu7v07hu3A7cG+e7B/hvUMBiKqkr/xCoNto4Ut3Hf8AfFi1C/V8rLHPE0qqyArIN0Owu1DgEj8c4CdE6g3krIVAkl3N/wBI2W/mt/zhi8ceGYM0FlZLljBA30lh2BPeu14g8JeHLhjednGm/wCEVALAHa/5iKHxf25LtUxG/h9s+8bOoEag+suV1NdUtbkc/F1zjvJ9OTKznSWXTsy3YNb73xfY3gl1HrA8zy1DKwACowr7aRQsYC56HPSmYtBQcaVGpQxoabO9b/fGLWkPT+l5fOyS5xo2UysAqlqIUKFN0aJJvBrL+HY4IZvL1C4yApIrZTQugd7O94r+Fcs0UCLKhR1WtDUN7J54r5xNn5swZAKCoPUxB5HYAdgObPONZ3gAs30g52GOIN5bowuVuBtvXv8AYGu+HiLMCGItKQNK+txdGhu1cj3resJ/VPEseWVXvzCzaVCsDZ7/ALc/sO+CZ6x+oikBRhppY4g/rkJFm6I7bVxV3eM616Xf8QusjPRxR5X+KEYszD3IoLR9wbP2GBHR1zCSwLmIwoW/Lc7sKU+m7IIq/tiDpXTWkz4jK+QHJso2ldub9iBe2xx61nejxSw+WEBVeKPsKsEbg78jGmSB4iyUoVHy7EBzokQEBTd70dr5GLnh3PZrLKsLBGDk+WxJIQBbKmqsCtsHcr4YQh01Ma+hdVhWrY3yT8E1++E7qfWzqhkjcHy2GtV3JIPqFfuMPAc4pB5zCSnSbfUQKbYBlI+P8qwKOcHT42gY2iyN5ZIJ9B9QF8UoNEnuMc9Z8WpD5YvUzEMAu9L/AFfatvnjF3JeKI5qHocHsK3/AOnBKsR9HymXd5MwHUORbKG2IoWxUe9fveGh4tMRMlDSCdv5R7fP/fC11fomVyo81Y1iUAswI2BscA8X7YYc11WGbLl0YEMLPwP+2NBV6Ll1dZWIRtZG6UdS16STvZrn9sVOp5OLyzHJah/SKBY320jm/g7VzhR8H+ZDnGGiQwSBn0AkEUaVhVd9vm8HfF/TtUa5lDIukhTHe4s0G23Juh+2LUi8A5OJYWjamkLEyCTkkiiKO44qsXIfDQjiljXbWWW1FELuBXPI9+Ma6NkMrmCZZIVeVkXW5uwdxx/KdrJG/GBmb8Tt06YQSjWlaonU0St0AwPcbi7wTp7Dv0npSxZeKMFqSNVFgXsoG/ztjMd9Nz2uGNwwpkVv3UH3xmFA3iqSGKCWWSMMVuthdk0Dfx74Ff4fyqyB9S7DYA9ze9fvziDxzqkgMaerzZSBv2Utq+wBGLXhDwnHDAqkW7Cy+4NnehR2A9v3w+Wgd8V9S8vIzMQGMdOAf5vUAVP+mLeVTL5iPUmhxsdiCVJ+RwRhdz5tWikXWv0srFqPccHvscV81lYo8tI0KLBLXpaPZ1b/AJuSDxR23wUu1WTVNHIAwjegQNmFWCR79vxicdKQhpQqJIq7MFH7GucBumZbMxRMzyfqJCdTA7EGqoNdH9hjh/EknmRxGNo2eVFsnYjUL/f84ze3Cgznhudf95dl1ISxQGxp7EEDkc1hzy3/ANSxmz5inV+Ruf70PxjjxHKq5aQN2A4H/bv9sQZfOosZd20kjcnhV7X/AJn5w7kAPnMtlshk5MvHEGMzqP4h1FjY/FAAmsQZnPFPJjhHlqxoBQNhe9Amh74XvEXiZc7PGqeiKKQAORuSSPVvwPg4bI+jFiCWRRHZ1bkEfN1p/wDd8E30pJFaPRoYmRyFUOavfc8bEA3fHbGvFnT9GTdArZic6Tf81BxZHcDtt/ocSLmmyKs00iOXYU1eutvSi3VDc3Y+b2wJXrbLJALZ5JWLyHkhADpsDYWa242xJdnz4gSNs0hVDsdw9H2Onk/Hf5wQzXTcuurMjLlpUGu0LBz71TC/kfjfjHOQEOcjkD0+lgCgO3AYXW/+XGMkgkjhMq6nQM2wJsKoFHc22+r+3ONW3GQ3IddObhmzClwkIsq9AWDYpgtnbcgk3X7m+j9aeYmYFD6gFC2RRG93zzzir0xVXJUq6FdS4U9tR1b/AIOKP+H3UA2XZwgT+IRpHbiuf3weES8eTMjRTRN/EQ6UGkNqDbFSD8WduMUcp4uzf6ZkaEks/lxuBsGG5HyoAP8AleOOpdai/VRiVtJU6kLCgx3Gxr4r84H/APzDS7mNbhE1pGQAQGpX47ncj5++M/GtWD36mzTEADetsEIM2klbjYfiuw+axQGeyWZlhRXRmck1dMPSTVc4s9Q8PSJqkyj6XNXG5tHPHeytj22+MNZgR4p6Pl3CSeXHHIH0EqgGoG624O45+cDUg/SxIyHXokEil+QaIdC39LKdQ/5Tgv0+AdUyzRyqYSjgkK4sFD/KewJ74561BFlYyrSalZW+aobHbbkj8nBGkA6SmczTar0aQSQatrI5+2/7Y31voebyv8XJz2qA1aW6+919Y+av3GLmWzKxPBZA85FFjiwLX7kjb71hjOYC8WT8d8bklY0K8KUkEYU16Fb80CT8knCf4m6pH0/OuVi+omRVKUra9ywYc0bHxxhwmzOWgmDTu0Ym2AJOgEc3X0k3zxseMVurZvJ56o1CSrlnBBHFtsQK+peL7X9sGEvL1FJfXJkkFqNRUi1veidIr98ceFMi7Rsd44g7FNLENpJ41Der498OmdyQfLSRhN2Q7DYnbt84BANLk7h9CGO0+1bEjt9u2Hxeo/FHhbMZ6EiNyrZetKM1iS1Bssd9Wxq9vtzin4T8NtGjK8zljY8sn0EjsRz25GCeallZFzCSPA5i8twosKdRolWBG17HteKX+H2QOpzIxfWGUk/uSPzvf2xTwVYm6bmFKZhCC0Wq4wTcitWpCTxxY25rBCDPrOwr6VKlhdHVQYAjtp5PuftgPl5ZnzUOWjaSdkt5H2oG/TrIAGkc78nscM7ZCUbhRrIFslG6+D+d8OJakykbgiRVreiBTA1yCN7wpeHus5dJpfNMZMb+XZ3ZkG9777knYbWMGOo9UYpR2INmvYc335x5X1LLr5t7WWO33JODMXr37LZyN0VkrSygrtWxFjattsbwF8Pt/umX4/8ApT//AAMZi0lFVd87MifQXcsavSQ9Ha+W/wAwcMuXyFqFZmqgL1Ffz6ao/bFTM9TymUnlEjiIuS+9m99zweTihmPHkbOEysUuYY8FRQP21Ua+arBUIyeFjECYZXkUtqKSsWbijpc79rpvwcK/WPF8KyCEh7sam0bKLvvuR+OMOuRglKfxWIduQjbJ8WfqPzQHx3wmS+B45sxNI07FTIdQAGonvbHb5FDjF1Dc+Y00E3J4r/2sBuqdNM08AelK6iKPqPHHG4NccYrZ7wvmI5D+nIEQGpGY2bqtJNfVdnfasT9GyrLE8mb0TSlgvAOja62+/K7DfnBndKVsoMvI3mSOwZdtbFt1O4AJPIPbBZMgs0Z81QwsEKbB4uyO3OFDpPSpbcwI7sjMxlc7C/6STputrG/2xd8CTZqaSWRQGjJoh2r1D96298N6IbvC/hrKRBpBCpd2v1eqqNALfHF7YZJ9IUg1pIIYdiCN/wC2EjqOczeTRpK82zeijSD7r787/OM6R4qkz6yxmBYRpZS4cncoRsCNj3w7zEM5To0EcTeXDFr0V/8AXZNbgajvXarwJyXQomzOYCqQmoK3qsil2RSBsoN/ODHSUb9LG0gOoRer3sLX+l4zwsiiBdFEab1Xeq9ySe5PJOCRVU/2Ikcchy1QuFI1UDdb+snfnvyPti70DrUMkZZGDRgBdubqyCCNjvil1WWLMyPlRKVdR/EVCLo/ynaz7mvevjC8nhwZSZdEhptiHNJYF0bIt/YD5w6sE8zk5FllpJpsuSNChl0re5Wjvsdvau2A+W6rM0rRwRBSVBYE3pskC/ZgBxvyMHst1kICqzQ6m2CbkH8A8/nFPpuWjjzEmY3Msv10aUnbcLX+uM8LnO9BJhJ+uZSHRmvdlN6QTwDxhVPQWiKu8hBL+uIVtfBU/wDu+PSJ88PL1E+hd22uq77DfFHLeG0zmWaWNqlkAdNXFDdR8Air++GYLVPO9EiEFoVjeNhKkp7MDtqI3IPBHzxg/wBT6oY0USIY73LN9A27ONifYX84WvEL5wPDHHllYMganK0zULBF76Ntr357Ym611iRcv+lM266fMBX1adjS1sF4Nb7d+cZwoM/nxE8K5JE/jOQwYHSKAJ07ggVZuq9sUvEkTxzxxySKwzCjkaQoLFQK32733x3nJWjky7KpZ2FR2jaSXvUSw2FKOL74Nr09c2sn6iNDJuFOndNiAATvtsd++NJQzHhYCFIszMr6SAADpqth3s8fGBvWfE+cy8f8MgxBgiylbY7d9Wxr3oE4m6P4TnylTsqzhlUAg0QD3KuL2vejti/nPCEs8zSHMBYWCkgEtuBudHFnbex3xBP4g6fHmckWfU7xqHAahe1Hj73+MIfTI5Y4JFVSHKHSK5IYG199xth8gRPMeIvMqkFAJFA18WyGr0i62v78Yl8RdJifKFlCo8PrVyL4/la/5T3/AAcHEs9GlzhRNQiSTYsRbb99tgD+aB98Wsh4XiUmnmUamcqG9BJ3rTWw70NsCs3KmXy7aszLEK2fVuD8at67VgL4XlnzsEwlzuYSmARlo+kqQSwNGj8HGqIfchkVLMS2pQdlNcV37EYp/owmaYwqqppN1QAeq2Ub1wTQq7xx0RZYEEbFJiBSupq1HGoHcEcd8Uem5+eOb9PKI3b1SKdVGmcmtx6gDY2N1W3fF1cc+HJJ4J2h/TRAK/rdGoOSAb3sk0RzxxhhzfW0DFVOqYfycEA929l73hJ6B4mc5h4cwoWcsTsDRA/OxUD9hibxpK2XzOWzPq8tlZJCu/G4sdxuf2w3xfaHOZbNPmJg8ykzAhGAGldiKC3YIHNWTzvRwtZbokkEwGcKHYaCWFEff/vvgx1rqEc4MAIZrBtD9HcMD2P23xH1rIySZeMSEvGrjW7bsB73W+CdT0TooT9NDpqvKSqIqtIrGsS9EjiGWhCEFfKTT6hxpFf2xmLFpC8VZ5BJmCi+dMxZTsKUAkBfgDk9yfxgX4W68Vkj0qzOV0FV+r0+47j/ALYMS5pppZ4csw81ZXuGSO99bWwZa9J5sn74IZLwNNDEZWdVnJ1Hy/fsoJ/v2PHGKTOmp5fHcKLT6g/Gyn0n5sf+3gP0jqR/VuXAVZ99J2K0tKfb1Vx9sW8zFmJ4VEzIbcMQECFlDXTEXvsDXGAPWY5Wcro8q3GmRuDfcaeAp+bwb1YegXkVlUCjtra6/bk1scUI+ipCXZ3DLIBd0u4J+eCD98b6b1QQRCPMNRH/APIQFVrPP/CfvgZ1npTTuZY8yqpWkVvZHJuvewK9sPIqLzK08eiEqsagqxGxH/CoHHffArwZlDl5Zsuy2rUyE/t/oMb8CwnLRyI7B4i3pYGxZ3Is973/ACca8Qsytqi1HkOVF6VI5O/v7YtwLGd6/FFOMuSKcEgrwGutJri9q/bC303OTx5qSJFV0kb6HBG/eiOwHN2MGugNFkoDIJBIJnQOWq9zQr4BN19ziXrXiMRU6kML3ZaIH/f7c4zmXWvoTHTcwI5FecKZCSAibR3yqknde247mqxV69mZsrBLJDpS11EhTQJ2ta2WztvsDviIeKQQLkiUHjUQP8yMEcj4zylFZZE37g6tjyK3sH2xann3SPB8ss6nzGRgPMZ6Or6hwb5PycHZ5XctkpVJb6kfcgrf1D2P5u8c9f8AEhjzMa9P9QkFBCtA71Vc0OQO2/Y4Lrl8wvqnVXYi7iX6R7UdzvuSDhzRSwvQpoJElB83TyDtfI/O2DuT6rlpCQoYFd39Lekb8kCh9jjvPdRCqNAMrN9KpyfueFA5JPGDPSc4mXgYSgBZN5CoO7V22tqG2/8AriSl0nqsblvL/iRt3o17cntyMU+pzz5bLiJEJRa1SI10g2JAu7Aocbc+2K3h7Jvlw8L1d+Yn/I5NbHjcHbDNl8qJldCAwKkG9huKq8Z1p22ZTMZKMq2tgw0FTZaxR2+259qvAnPZiaN6zUSqjsApC+YaH0k1fsdxwcFfD/hiPJr6Up2Hqbkn8j/LEHWMw0h1KaUAaVrkh7Pfg1pr840yx+uxySLArFQF106lS57VqA9K+/ua7Y76bmBl2eWdlWN22bcgEmgDQ2454xUzfiyDyF8tWmLgAIELad6bUCKFHt7j84odd6yoSPLuGRHu2KGxpKkAjkAk/wBh2xfaQ53rzRKYwGMAlenBsUT/AAxt/Ld7/wDLiTp5uGJ5JBIi76VP81+nUP5tI7cWO+Jx4ekkXygCgADa2G3uAADZJqiDVYp5/wAJ5jQShVJIzqQIL1qR/UQCb39NV/bFMVEE6hlc8zQ5gyLo0tEytpYG9yL5qhjfimLyIUSaU5mCdxGpChSASPrZdiQAfa/3wF6F0QSxCVxctkFjyaJ2+K9hWDGc6M8jQxRMWCuHZCxKhdJDMwOxrbfnehzhCNZ4n1ZdIlfzFqnayy8EliT6RtvZPGN5bw1/s+AsoaQMUDb3ps6Qf+XevvXvg9Nl9KNH6S0RUr8ah27gH2GBGczrZqUI6gQo306rthtZI9uw99zvxeIQLzDSI4xRNFybCj3AA3/Nb4mzOXy7UszqHJFFmAa+xHB2vtxjvp+aYRr5pMfp7VbGuSCNv/Jwu9ZyHnTeeJkkACiJSfVZ2YBa+L29zfGFAGd6qmXzpmAMpGuMqx9ZB9Oo/i8EYeuQ5sJD+nMSrIshJP1UDQquN/7YfIMmrZfUVXUl0xAsAbnfkDFL9FlXUSSaDtyDX9x2wVEHO9KzEGZMwiVsvdEoNwvILKN/T3I9jgxmOpJIUy12JFs6GH0V9VjgcUebrDDL1eI1HAPpYEkcAf8AtYo5noGXWMiKFIiRYMbFd/lgdr98akFo/wBI6YkeXhRWJVY1UXzQUAYzF7IIBEgrhQN9+w73jeDh6TMp1NYJp0BZlErMSNzbMTvxwbAA7Viz4g8VaICcsjSSHYKysov3N7k/A5wsZXOGPN5pI4WmZpibv0rTvuxPHOCEHiqWOWs1BpWvQ8S2L7gm/bBf0U2RlzRjvMQMpqyVo/uF7/bC/wBd8RQOuhGEpvcDatvc/OHqHrayIWW1Ub6jX9gL3wvDwdCvUVzAVEhCFiOQX4FDtsdR+R84z+PToT0PqC5uPypi50nU+kEg6eAavk198Uus9TikaOHKzSCNb1jdQvxv+Tj0dp4gLUruQNqBsn42wp+KPDKmYzqKVxpbSaBPuR7n371hswaueHfGuVGXWPRo0bBRsGPuCeSeSfc4J5abylZ5ANe7E3Sj496Ubb1798Jwy8PmCNhugDBeFJNjf5rjtvjvrPStWWDGYsG/lO+ntpA9xxveL+pS8VeF5p5fOhiREYAmttR51AAbA7f54a+hQIEQkIZKGpigsmtzx7+33xbMiuvpcFSBRB2FbXthThzuYbMSQQaHO7eYxIVQBVCubP8AfBf0Tt1rocWa0RSG1LAsAdzsdrHa6wq+If8ADpMu0LQPJpZ6dWINKBfNA80tfIxF4NzOZ/XH9QCdAJNXS/8AEP6r498NfiyRJ00eslF1AqCCTYK0DVksKrFiCst4bjYK+nQ6bq6g3fz7jtWL/U/FqQqPORwOA60Qxrjm1O3B5wAm8JzoZZ3ZhCN1QTPe57gGq+LxL1HqECZbVLEsnZFYXbUa/wD3nnDuDA1vFs8mZJSNfKJUEKNTUOfVW5O5qtrNe+Gp/EeVYRJHqcsbcA7qRwrE/O9D2GFrwFGGiZlVQ2v8DYCvjk/jBTO+FlzGcVgPLIGqQjbVRoURzvf4wb3Di94v6czNDmMu1G/KY0DSsQdx8EbfcYs+GHbLeYkxDMz7OT/9hP0sB229JUbAj5wO65HmIWjEThoXdUdCvqAJAsN3H9xhhaBJF0SKHQ8gjv7huQcanGbdFz1AWAVIPvfGFnrnTTYWFxpIo6/qX5AH1A+9j5x3J0R1mg8vMSaNRJQsSaCk1fccc4ahkUkhKEC99JoWPkYEVP8Ab0uViWh5kIWm0pTRgf1BdtPsa/74gzfSIc//AL0rSFHFJvVgekkCu5B++JPC4mgSRZnBYSG5F2skkaaO442o8bfen4i6eQpeGd8u4BOlG9LH/k4BPuPzeIj3TeqJQi0aWUencm6+SSxNe+OJZ9eYcmwyIgDX76junttV99x2x5nk8xmpXilinJmU0wY2CpNk1/NW9j9sO2dyWsxTw5hRLp0OzUQyjeioNUCbFcYz9neJ06a/bMxpLIWbQ6jQWO5CnZh+bPwcVugR5zLTSySxpKZPQQsg/hopNBG4N2Wo123BxmeOqLRPJljxRpv3Au9XtRwE6LJKn8PMsQo3VkUsZNySbc+k99wca8BszmYczswIXzQiIj8jSGJagd92Aq+wwt9E6bGHlE8jxzNIxJQlQb3B00VHOCuazWXXLs0asWX39T8jcfG3AxQ691YSDLvlnRnNrICu9UK1XR2rnBuxYMdSycskqxxsAugMXIJrcjYDkmr32/yxPksjFC5ck0gt5GO9KLO/b7CsUOg51k1F2BLb0fj29h8ffFPxBLJKdGpRBp1PR5o3R+NrrDbsEgx4W8YjMGZnXRHuQDzpomyPtzgV4G8IzBXlkK1IdUd2SFNkbcLexocYTMr0v9UpkXYFiF96H/t4f+hdaaNfLaW2joMD7VsfkH/uMUqqSAurPrXSwNUfi9/m+Rgf1TPzHeJWWMEB5WHudwo5IPGrgXtvgp1smRonBAEhXUR8agQPYkAD/LnHeb6ek6mBmKfSToNFaNj+44+Manu1XPBnp8CiGMCPSAigC+Nht+MaxNkumhIkTWW0qF1GrNCrO3fGYNaKWZ0xu4FAGRya9yxJJ9zjj9YCtjesC8y8vn5osoCxsQmm7dmc6Rv/AHxQgZos8BLIzWAVSq3JIoKOSf3xi+kR6x0vyMnKXlJD+obAab7KRud9t8ddC8XiREhRGkmCW+4VOw53J57DFLxb0XNZpSXbSibpGu/7ni8EfDvhaPKyhgPVo9RJ962/fG/j1iusl0xhm3mfSGZfpUEKpverJsnaztg7OAYyrUdRAonn1DjvdWcK/iPqTRqzRvpI5Gx/PuK/1xrw3NKgebMbsUuNTztz+dxt8YKYDdP8Lx5mSWbzpEBlYDT2ANAEn49hiXOZP9ORDHJJIXcOEZbYkHlSNjZ2rnjFzpXXQsWgILDm6HySDXzf9sGMgEDJOyfxVui3K6tq+wHA98P0q30ro8a5UsQAxZmkFC1J/lI9wKxd8P8ARwsbykAeYPSK4UcH88/tgZ1eTy54pyO9MfcEEb/+cHWnabLPGGCNXYbkV99q/wBME/Yqr4byyt5ksZ1CQnf4X0gD42J/JxYaeMZ6KKStZjYxj5sX3503/fEvhIxQwRIrgrp2Pve9/vilF06DOZl5ySJMtLpjcE0Ko8cHckfPGGzqgr4jz6JlJNVEONH5Ow/zwP8ADPQ4oEWQqskqjZmHBrcqO1+/OKXjDpkkyqqToXRwzIo2Ne53082BiOXrEywsoy8vmVQqiLrbcNsPxjMNFYstD5xdUWPWbOmgCQPqrize577Y3ms/GjAa1s3t3/8AfnC703KZ14C3p1qDs3Yjkcb/AB/nipknDR6tyxPqJ3Y/+PYDYYzTKt+Oc/I2V/gqWYMGZgfpUEbitzvX4vnEXh7xjPLE5KITH9xe18ix+wwVyfTnzFoDpHDHvXettiw/bBDr3h+OPp5hhXQLFadiPc3zZF2e941KKXfDvjcTZjXOBEACiAEtbMR7D+kbfc4d0zcj7KTGu1uRuAf6V7H5b9jjzLoucjyeZIzK6W0Dy5At2L3sAbGu/wAH3w+5Hq0UgBikR0+CK+f/AE41gc5OHL+fPknbzhp/iK3JDUwOruwJB1DvvhR6ZkY9E0UcjSprcGRj6qVqXe9iALFe998S5lJz1AsV8sznZkPCKAKvn6QNjgingGTKtLJl3M0T0xQ/Wvvxsw+2+3GM3phPiigyx0BZXl3sLYsVuRQvcckHF/pPWMqEQaDFrb0rDGSzVtWsHfnixhh8P5pI8zpC20kZYMe+k1W/wSSdrwbXKRO4byVV0BYBQByK10O/a/vgnptKC9Xjjn0yQPDIZE8sOCSyWFLF+LHq9I23HODfV8oRyLF7GuMdeO+nh8orgDVG/cHhhR3+aB/GE7peelchSZncAm9VoFu+L2Hb3+cPynKI9CzHheKPKGYGUHyFmLFR5ZLAekHm98cZvwXFHHIyNMrIivqdRobUB6VYdxfzxiI+Ko/KUeS/m/pxlydY0Vp0k6QLPxvjrOeLRIJI2VmiZECLe6OigBh2o9xjlxtc/wDjuWGYkgZptSKXsaaIChv35xRyHheOeKeSMyFFAKLJVsa1MKG2wBP7Y1J4tjbOSSlD60ZQvcak03eN9L8TtlkhSOJGWO2cuLZmY7lTdL6fTveLiUPD/SkkLAnRFCrO+kb0DwB7kkYnzXQMusySmWUxSRh0CqNZs6dJs0Ko/fEfSeuRJNMwjLRSqylbpgrGxvVWKGL8HiKIZiORom8uFNMaWLBBvUxI3NknjmvbEnE/R1TMtl9WtRzexBoNvXDDEnhvJCKTNEtqZptRJPbQtD32wEmzpGaMuV1EnciZ9Wpt7sgDHXTs/HHK02cjaF3P1FCV4oBWWxXYWcdPj4zXocb2BxxjMQ5TNq0aEGwVBGx4I+2MxoPPOrZKYZzzBBIwSVmFqxvc8EDg3x+1Yh6bkjP1MTNDMgSOkDxOBr4I1Fa2F74zGYvtQ7aexVt/+E0f7YAZnpX8Z9CygbABUagas7kXv8bbe+MxmJYVureAZC7vGshZzZtW3/tt9sFhlppAqvHIkgFG43IJ9wQtVjMZjM/RZ4e6Bmw5YRgQk+rWGDWNgUWtR9t6Bxfz8Mqm1idj29DfvsMZjMPy8Uip0/p8uZaQTLOqKAD6GGomztY4FDcYaugZEIjgxs1MVBcb1QIqx884zGYZyC9AfEOXkyyr+ny7HU5ZzHGx0+2lb2Y/au9DFfw503MK8kQR44pBq1Mh1E9wLFDbkt7bXeMxmKVYbcr04RLwST7Amz87f3OAfjPrM0UJWCCV5G2DJGzBPk7G9r2rGYzEsW/C2WdMuupX1E6mLKbJO5JsXeAfVMnLHPOYYWZaV19DUGP1Djej6qHvWMxmKmRa8NxzxSUVkINMSUYb3uNxXe//AMwxeLMvK+VPkWJFdXWuTR3FHY7djzjMZiokLtynIzrLExlp1JWJhqDD06RXs3HYg4CZODO5WBFghsFt1aF7Fnc2K4+cZjMRwy5Pp8jjzGSpFsAFGG3+e/v9sFMtLIo3SQFfYE4zGYb0SK+c6Gkjmcho3VToKqdiRROkDezRK98Knh9uovNpCNEqkF5XRyW+AGADE/kD+2MxmAm9crMCI2GqMetXI9XtoYVRrkN3G3bdN6VlMxDM5SKUB9qMbf1Hj09gcZjMW9GL0Jl1hTl5Df8AMI22++2I+i5eV2eWWCVBelUKNsAearvzjMZg+19KkXS5HzTz+VKAQFUGNhQHxXJw2xZOXZo10uLsMh0uP6TxRsAg9t8ZjMKBUTMwmRVy7iPUStpq2Y6q2viyBt2GJdM5IBR6B58s8fbTxjMZjWjE3SvBHlt5oeVNZJ8vYrRNgUQStcYJzSyoTH5etas+glSp+K2O24+2NYzAsFensPKjpXA0LtTbbDbcX++N4zGYmsf/2Q=="/>
          <p:cNvSpPr>
            <a:spLocks noChangeAspect="1" noChangeArrowheads="1"/>
          </p:cNvSpPr>
          <p:nvPr/>
        </p:nvSpPr>
        <p:spPr bwMode="auto">
          <a:xfrm>
            <a:off x="155575" y="-1074738"/>
            <a:ext cx="3333750" cy="223837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2" name="AutoShape 10"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0124" name="AutoShape 12" descr="data:image/jpeg;base64,/9j/4AAQSkZJRgABAQAAAQABAAD/2wCEAAkGBxQTEhUUExMWFhUXGCEYGRgYGCIeHBwgIiEeISAiIR8gHygiICAlISEgIjEjJSkrLy4uIiAzODMsOCgwLiwBCgoKDg0OGhAQGywkHyQsNCwsLCwsLCwsLCwsLCwsNCwsLCwsLCwsLCwsLCwsLCwsLCwsLCwsLCwsLCwsLCwsLP/AABEIALcBEwMBIgACEQEDEQH/xAAbAAADAAMBAQAAAAAAAAAAAAAEBQYAAgMHAf/EADsQAAICAAUCBQIFAgMIAwEAAAECAxEABBIhMQVBBhMiUWEycRQjQoGRUqEVscEHJDNDYtHw8RZy4dL/xAAXAQEBAQEAAAAAAAAAAAAAAAABAAID/8QAIBEBAQEAAgIDAQEBAAAAAAAAAAERITECQRJRYXGxE//aAAwDAQACEQMRAD8AdeL+uRrGskLFjFZAQ/UN9mrt9/jHmvS/xSK3UjIhkk3CuDpoMPVseRuQOwvvth6nTPwUOZzoamKehRRX2F3yCeAPccVhR4ezXnQsUjPl3p8kb6ZDRJS9grX9PF1jc8ef1m3hb5/qhkykeZ8p2DLZKEMPYkAeoixd0cR3S8ymZjSXVTJK2tbuhvpoEe1WSPfcXWKuF2iiSDLsQNVliAVUkEkN7WQdvc/GPO4elZjL5omJtWY+qwRpYNZuj+naiD3xWZ5LdWvXskqiOaJUQjZygGsE97XagRx/4eXhTxGcxoizTiKA3Esm1s9gLqsegEe3f2GEspzcoQSr5aLvMUoamrZmN1+22BujOGzSOgLwK9tqbhya1KD817DGs55Ev09G69lII4NMUkSsDsSb97N/bc+99seT9P6iWzbSyaWK/lqQKVjx+3p4+2HHjXqwbzYlaMKPylVU3ABtr+T8d9sPPCvhzLtko1YavMUytYJIAv6KqiNt/wDMYO6i7qvVsnOweSomcAyFIrUqNj2sEkc/bFDk+jQRRSyDUI2XXGxakG1qSCCxNngYgv8AB4XmMcZbyhqcg3qbR+hSe291888Yr/8AF1/CEFVZUjUggk6UagNY2IIO3f4vsy8JD/4QSwLMI3LWssjGmN8auLI3F0T/AHxT9Z6QTlW8yQuwGlSPoFCwSAK3Cgdzx84Py/UMrJ+W8u7rpZSAxfat1q+dxX3xAtkMxksx5RSwwJUMPS6kWDXBNdvfBcnSmr3wR4iZIIz6EsekEiiFoMVB22O++NcznYlmaRiDIGoEDUVBG+432N/FHb2wy6rk8v8A4ZDH5bKgVAsooMAWUa79mvevftiO8ZdAaN4/LlamYKLayLqyWAB7979sXJpp0fp2Y0DQw9bs+stpZgQNgf6rvb74V+JM5mIUaJn9SkbOfUKIJog0wv8A19iMUnVcoB+HEUmmXfcKQJBa0CCBwRs13X3xL5+KfOyiPMwlJIjbuTpAQ7gDbe/ffGqzDfqkrafxDqzK8Yb0kUCQu49u/fjHLpOQkzKssKNrrTJLIQACdqAB9Yr/AE9sLvEfRokEQy866gVQqTSi7u+TzzeGsStAYoUjLOiqQw+ni9QHFfO3zjOHQXhfOHLZSaKdGUQzkyUaJ2C6ex37H/1hgcvK7FyNMIjVIkCG9B3JsXvqC87e2OvUulRTJLNLGruWFtdk9r1D2HFYRR9TzERlCOZoXYUW3LEKLUEDsNrFDbBmHdOIgZc7FAtSMg1sSAwUmhdnkgW18DbFR4j8OzqHmyh1kowaORrZjturcbAcV35wN/s/l/DqqTqEldWcNYO7nZdR4IUVz2A7YceJOuiMiLLjzJ6JCA+leaJIPF7fzg508Ym/Dvh9RKJ55FnV0BUFPpIFkgWVOmwPv/dZ1KDys+xB1JPC+lAuxIAulqgGHPsb9sdPDPiTyQIM3ri0j6XvQwHOgiq5BP8AmeMMevdNGaMM/wCL8uNCzq+knYsAVHpu7sAEnG4zXl82faOM5ZSwYuQ3f4pa33w/zUTAJl453CllcRq4C6SF13vvXtsNjzhx0+CE51ZFTUQ9uxq0+rcrQobXq/gY3bpsLTz5iJjuPUOPV/FgHY/N4vivkdGDyWTy5DKsZ1tEh2VeLND2B/cX7Y5dW6T+MlbQqMsEas5Yj9R9IDUfZrG3AxIy+IZcpmSuslGWmNeorVryRwbG+xHOKtOstDkgYE8wPY1VbaiAQ7beoA16fjahtjW84OAuR8rILO5rVltidzrZgDpuqbcqNx6d+O9p01EnyvmZlAvmqCEfcUaO632P748oz/UPxUUkaP5eiyA77yNqt2I/S5oEe5visMvC/jhfw7JmFd3jUBGFgEbAW36d+52/fHLy74b8P0Z1fJ5bIsrxodcrKJBRYRjltI5AO+2/auMHZLqYePzI2GksBsCCTxVcqBvvWEoymb1T5iQ6k06L1AK/cBAR+kGt/nHLwzm6JjaNAg/N1b2LsA6QKvbkV22xrxvlLyLJ6TniWZlzepXBYqDqrjnn5rG8GZzISapW2064q5vaxttQ424ODOuwrmc0rwppZxqJY+mxVbjn578ffG8vmPn1VdAdF0MEbVrG/p3G5A++wu9hg8ptEuRReG/Cr5jLRTeYBrF/SG7nuR/64xmFKeJc7D+UsYKqTpIJAo7j6duCOMZgzyno8Kno/UcrLH+DiUOoGn1qdyF/qKhRQ7Eg/GEfSun+QkUaKCwkDO6lq1LSlTvqDXuNu+3OGvSII5YtcjEOJ5WRlq71GyF7ijt74R+IvOgz8jRRgrOFBisqzEgbjurd7HGNz1fsKIdZCSrA6yKdVBHoXfswJvcm8KHiGdz8ccQZTEDJK6i6Xb0AEVz98Per9Dny0QmaWL10HkFu6CrOnbSPk7X3xA9GlzeUJzMBSRZWKsvJYBmHHyQao9xgtumSK3/aO3k5QeUvkh9KsgJXXdkhl70O57YX+COkFsozkAGSQSKL2AFih3B+Qb327jAXizxAOow6Bl3XMLb1v9Kjc13NXwBz3xRwRqMkvq2eJViAVgQNiGIO21m65Htg8fdPkhOpzD8e4zK6xdcAWCBuarc8kiu/GKnqck2UyyNEEaBW3TfWqkk+l7O3P2rCTrUGYy8U2uMP5tDzVH0pXBH1Lx32wRL1uT/D1E8Z0yKY1baz3sD2+TW5ODpM8oNMuZywZoFRpHDEWGYNY5piu13XA+MMctMmUiabylYyhF99VMSQBzt77g++2OnRemxplUhY+og2b9ILj++5H7DEn0DJNrfQ7LIhCoSLRqvWpJG32Ha8bzGVL0rKTSZpp3hjMdFEHFDttzx7kcYXeOs0S8b6jJK5IVr2VQANIXuTxZvFD4YmzGZzHlSQmFk9RYMBGq8DbhieP53GA/EmQGRkkzIbzyGCHzFopd7xgbVVc70cFMadWzE0fR0ilRleNgALGyalYHm9hQN4YTZyPMRo8cgtkYONQ1kGiq78EH/LAGTM0gV0iQRTqF9bhiur2s2b7jbb7Y26p0L8MuXMXqCuFOoBbF2bINMBp/8ADi4nSv62kmzMn5y5UyRBPUJPSGpTY3Nlb3FD/XHdeoHNuD50bSsFLEf8NQLCoPsN73JwL4ilkn8pGzGhZmGmNUAVhZYEmy1Cu+xPYYWdA6BNTkv5SyN6GI1FlBPYH6e/scM3Rw18UTPKEYyGRUY6bWhQHt7c7nf4wR4Ezskqv5xd0QUtCyGHHezfFfb5xy694e8t0d59WWLVKUG6CxvydjYHxh11TODLCJMkfK/NCamTUSrj5u6oHbf+cFvJk4JOtLm42WfMBmy4N6RQINkAsl/1bb4c5HKvO8LBESBDq0o1sdSitIIAJuuTycMup6hHIdROwDgqp1Kd2bSd7vbfsRhH4WyMciTKCrKkhEVlmpSLpaNWLJ3s/OL2lP1tY0lWN9guqQ+ZtpobCgKB77GsSk2ZljljzJDoJXWKIN6fS1m6Bob+rg8KO5wv8VL5aqfxLmYMuhGfVQ/ffSOxbfbHbN5g51oUk1L5MZYbghmLD+lqFEne73HGG0Q76f1JMxmxlpoxojuS2q/MU2x47+3cYa+IpEV4y7flxAFk1ULJs+1jix80BiN611D8N5f4eQ8tTaR9ydXej+3IwL1V8zOY5JHMqsDYdQlH42AO1cWcW+k+DJZiaZ80pWNTJpUCiNrAFd/YH3vjDSXIvl42dZRJZ1yKdiKBFgAdgBt3F+2FmRaSCMg6WVLbSpJNb/sKs4b9S63GuVeiGacqdZYkmq59NLXBrfF0s0h6/pzQjeMGxfO1iwCR8AnFJm+o6MppWgwrSrdydthz9xhP0UeYkSKquY2+o39OxPHIBF1tZ23x1yHh+WbMrG10nqLiiBbDdx+kGqA+Dhl9iz0b+JOkKemA+klDsQPoP6ge9H33F/32yPRHyuXV1ZJNcWrQ6WG0cFNt2F1pPN2Djr1+b8PERNEwLD0lQGQnuSQStE7eqtu22DumeLTko8uktyBl0KQRsRpVie4A4FD/APS3LpkIOl5jPRo8fknyz+iT0sLNihXp2rY1XOOHh/pepmcN+aSQ6gtSc+hh8cbg4+9X8QtCWLEnMM2qwSRttfO5obbc78CsZ4cR3LFt5ZAXIJpuNjt+5xChUnMcgDExH1AKq3dmlABB9R3o0NsX3hvJwxAebGiyEadTj1A8FeKO/fvviO8LdETMZss7vqAEpa/pI2FCt/UKw08UdEzUTPrl8/SusLW+5Ju77AG9sU1ZFa2ZyymmjSxt/wAMdsZjzyPqWaI9JkI/6JPT+11/ljMXy/V8QsfUJYkZI8uPydNMyjWBsQARY2O93xzii8L+KIs20n4iMCVQAhu6BsSMBXq4Ufa6wg6n0bNLCWkkVmdmeQKdgKWt701YAA/bAPRPCWYYJmInjKfUps0aItT7bmsHOtRReNurh4vw+UlRoygLlXOmtifqJJY1v3oD5tOcxMmXjACBAvH1UpNgEV3Px3rG/TIZPxJ82hUQMewoixpAqxsC3e+MOIst+KLGE2Q+nYc2NyAOQDY+CO1YZPYqOzmbnhdZk2Ye1lRf6dz/ACMWWXyKxvCSfzPL39RpBa+lIzYABP37EYPfwbE0LJNmNDE+kJpYmtwCzCwdQ7V/fCHxLO4kgny4SQkFRtZoEA2Affb98XVSw6vDErmNjYNUF5BJ3JrmyD9hZwi6PkIs5JmMsqHyoAHVLO1inPN6QQPfe8cst1yTMShZYpFlZWJUUoehSqGO/vsfnAXQ+pRnO+cyNGqxlNMDsCt/1kVq7kgd79sGaVF03ps5RgyqhjcxeaT/AMQKK1Af1aRX3OPkPTxlgpVfMFEyQkeo2dRKt2PtdEEdsMej9chnDFJDIqEbLZPBvncj27nbHTqjebDIxUqq0QACHsb/ACd64I9sbgqR8OdfD9Q0CNkoOumQ71Y0ih+oD++94os31KLM5iaF0EjARiNSCVTm208WDQ3vesRviy2mgmy5VJtQQBefuebr57HFjkOmKvr3807NLxZqrO9hboVe2/fGZLUnMlErDXG2hopPSGbl12K6QN7+2x3GD36xHJHPMbVFh8sK1+lt7BB/V9I/fCTL+fFmZp4otaGw22ysRuQD37874YeJowemro0/nFWkFANZYMx03Q35r29sCc+qdCGUgyomlIjLalnA9SOV+ki/o5G3FjDvpOY8nLKoUyMQN03CjSAdQ4O/bigDfbAPXoEzGQjhSQaiitrf6WdT6tJ3IGjf5/zT5bMT5FUhZVcX+Wbr6hZDD9SckUcXVJ11TLZcxaSQwldEZrbarZqOwoEXsPihYxwzHShH5TqZGUAlHsMKAKk02xHIBv2rCTJdTzCu8kgMrMPTHoJQBuAAo2YH2s8Xg/o3VyQ8BSSJ/LNRuK9qC3W7VVUMWrHDpGQDF9YleVKTzAxsDsVrj/3zWBunZbNQ618uSMNL6ZGpd/pIBA0lvcXtvh54IzsjzkzuI/Mj0otCiyPQuwRZOs/sMM/9pHS1TLMYg2qMiUu12CDx/TvqPpAGHjAlfFGUggj0oyvIANWqw13s6aSaAFggn9sPOldFyUZSWXU2tNQkDmie+y16dgNxvt74nYs+nUFjgePRJq1B1HIC+rfk7Xt71WH+WEcbRplAAFpgJBa6gQbGq2oi9/c4CS9P6FHmJ3gErQiNtIDpyDZIG9A9t+RxXGHS+HRGh1l5YU+jQFLepyCDudtV1Q+ML+pxROUoPBL9JfVvz9JrY/B5on5GCOhQzZOVxm5gYFUvQIIdtioJ5H2vk4ugCTp2ZXMD0Fo78zSR5aEAgFW2JAo1tsR23xQTZhKYvkW0Rvq8vSLYVxRXix22N438NdWjLTyGmkYo1O16AQRQI/T32F874ajPamRKv0Ex6PYHuaOzbc3dYpN5O4nppVy8TnKyopmnqUEECIMQVVexIB425ww8JdThizEsH0OzqR6SdaBd2BGw3LGroCvtiW/2n7/h2RrHqBI29VggEe4/kWMcfCJA83MST1LaqLb11tZ+1EC+BR5vFfoT7UXjXxLuY4dZZvQkeirrk7i+d+/+WEfRxIrQNMgEar5IDtRskE2BdXVXh34m6cVbRMzSSEgpIDXoNkqK3BsHbivthZkYBGuhS2gmyuonvYO599+cazRshb1JstNmkiXL/h2QnVIWNen6dKk6QCaxtl8jOpLLokIeg6Nbbn9VfSK3IP8Apg1AjUQq6lGnV9TV2FkGsaeFs2rZqfSdqoppGl6vfauDttztisxbrn0XOmDPM7UumI2DupG5J32IPPPPGKfMdZgzS2sjI8gVmQtyG24OwA5Pb+aws6x03Jzq5LMjrQ9FkhLUsGFntqobYT+G54zmvyI5PJY0BWorp+lixBq6G17X3wezOjD/AOLZk2Yc4PLJOkBdgL42PbjGYcRPDQuJlPceY3+lDfnGY1n5/o5+0r4r6s0kjIECqPTW+xBN37nDbwn1SOHpuuVHtNSqbtSGYm9OoXRO+18Ybx9CWXLI2e0mdtxHRSiTWkspsHcCzsOMadA6cn+H6JAAgDIGNMrEsQStHc1vtt3vGbLNLbq+Riky4aOTaRQS49vqoGr5/uO2NfDWZfLaEJXSuzA0ulK33oUSu/ybxF+EeqTxMYoT5lqbXSWAo7EHkc71t74p36g0MkbPGS0xI0m1Vmoje172KA/jDLO1VRnM1l5VlXyzqZCUDbLpFeokEbH5G4GEGX0ZhI28tYQqEEKw3omxe3LWcfI8q6wIZJvLn3TRq1hEI2QgV/B9zhBk8tPDKkbyKYWNB0FCzZGx7a9j9xgl5Vjt4qywGjyiRMZAACeOe/259hgTNQ1H5ugxyC2KIdQYqfjj3/fAviFnMI1ataSMfMCkqT7ar534+2+Kbwr1PzhG8kSWASpHp34J0geoNdbnY4u6s4SvQfEnlT2o0xyEl102FYitQAINcWMejeG+lRSvLmXZWRvQqb+UCPqJUmjWw34N98IF8PQJ5mZhBZgzBVrUp+Ku+e69gcPuh+LoogkUsXlWDJt+m9xaH1e52B25xT9RX42gijjSWP0tlmXRpUBRZAKitrrevfjHSXqpKwyKhGWcHzGTdlofqWifWxG4+cd5g7OsylTGQXIPq7bbVQ1Cq37itsSssr5acelkjeQKwOwG4K7Dj/t7Yrqiiz/iDLqCsJOhvUfMtdyN6va7A3N1hH0FYJMnIGMrSKW1KHNMuq1vegORXvzd4eeJMsFgk1KGYSBbHDsfpVRxvsLG2JvqvSW6eYWSSjQEtUAW3IPfYHbfnFhlB9IyPmxlLkE6t+SNydJrYfAN3Qwfn4pY8zB56W3ppqOhSWGokEAVwdtucU2TyTSOjAJCUFvJGSN2ugKPff22oYTJnPMmWOXQfLBLKRbMGF2jbbG/pbj7YpFXo2ezAhileSlRAPV+og8haobH9X3/AH8uz0ecbMJnFXXI2oqhA9MagUG2Av1D9zj5LmZZ800SNK0cSNIIZSGJKjbnkWdhZrBfQeq5hx6o/OtWARYyADa69d8UF2Owu7xlOn+LoGjQK7MYtPlqpYo1gkbkFhd+rvePvX/xOZT8O840A20Y9RQDYF5GPF/p4B4OPnRHaB2bMR+VD5YCu8exPpFauB6QeOTR9sFZ9kgbMrl0E7ZltSekyaAB6gV3Y0Ko8b/GFJfp3S81Hm3CxH8ssHJBCaa3F17HtZw+/wAcgknEaK6PX/E1agP+kJ3sk8+w2w68T5tFyodJneNR6CwtnYj1A/Y3ftde2FHgrXEXlly8ccjsWV5FNkcgKvIHyaGJOniCb8EiOY1AkcDQAQ1AXrJsgG6pRx74+ZPKz59aFxRH/mFQS4IAI97rv2+e0549mOtSGZ45QWDP9QINMu2wF1x71gnw31SRMsztmZCbVUS+9kEjfcAbkckbbYNpn69Ly/hzLQqIVQikvzK5P/2I3Px3xCdRGayssYzMpeBj6Sno4/SdPqU71W49jgbpeezbidJZZInJVkkmLIipvZGqgOxF4P8ADcXnuVnmLiOQapSataB0fBsngmq++Lx0+WYS9ZypmChmKBHoJXr9TKCSTQvfjtteC18LREsv4iSNgCNLaNyD3YVt+2M/2i9QIlbK0W0HQgP1UQrKwAHzp+axk8OYeCJkSKMjSXiW9ZAIG9gAXROnn/LDe2HSTxNmJcs4RYzMg0s/LULFxrWxIvffHfwXkElCmVCqpCXIPLH0gtvtZBsffvYwN4r6Y7TNKmX8xXW2jUqShPPG9nkUPcb4YdT6ihyiyZdmUptLEDpe2oEb2bsjYg8CuMVh1p1DMVYhYVqCNSi11DYXVX3qiTX745QeD0ZZCbhOr0EP77V7UTRPxeL6HouWjyvlSxggJ5jsRRkcKPXY9Qa97vnbHneb60EMsYSRpEI8oj1WpF0Qdzp3+45wz9F/G2WyGV8mSOzDmNJVgrtZYGrHqp0PYffAWX6p+DjOXlTdSRG63RuwSPZt6PftjMrkGzbmdswC2gaSATVcBgvHO9j+cDSpmctmAzqcxHCAQ4U6BqHI2q72xfxHuR6TmmjQ6suLUUJANYHbVtzjMDxeNFrdADv/AMq+/vRxmNbGeRHiPrn4jRl4CCzgszUBovcd+a+djvjfoqzSIIZGUxKhpVsF9OwBIIB9Nk+/fHBfDQnkkaJTE6RCtJIDOa29wOV7UcF+EjeSUMaMTOshZQ2itR3HJ/bsMZzvWk/0XJiJZHikKzJIVIuw62GVSKIo1+5FYoOm9TEtZnMMKBf8oDZTRUNV3qFg3xRwd4SyMOczWZzDqlJpjRFJG/JahXc18C64ws8WeGczE5EVPragUG7XyCN9zxW3F4NOM6nkRMi/h3P4nYMVb0oD7MANVihV83xij6T4bhmyESTq2tzqEhNMLJC+oVvtx/nWMXwflXy9+TPl5jRKGU3Y5IIJUk/9sA9a6JmocosaZh5I/MVCjA+aLP0iRTwbG1cHnDsRfrR5/wAJDJJJBGDb0GAkvcB9gR373WJr/FFOZpFSPWQjXqUK62LoHZSeV4v98euJ0RIsl5cagIFUk1V1u1Vwb5rud8ePx9KaSaeVDG6wy+pDsSgHP8D+cF7WKDIZmXLr5MhEckutoj9K6rJ4HABJok0fTzhPJHqRVkjcPuxmLhizE6RRHCgg9ztWNupZ981Nloo5NbhKDnuCbsjsQBx73jTO5M5eYxyIMyhIRioKBSSb0kmtXNHjEjPw/KskEsbMC0ewbVV0Nl5Ipa9NDgn2vCXrMc2boj6Ykq72bftfaq+aw88M9OMUDzkqiOwCK/JRbs3e12B+44wdHIo8tRZy7Gpdt4lJvm9i/wA++LtYO8M5h86mWd2ULGDScnVRBaht6e1773ewxOeLOrBnc2hPAUj6gDsdt9qujxzj0TqPhREiKQMYFqg6ncKQTtfYn23xEf8AxxYEH4ibzFLWi6aLWKJPq1fvW4Hzi3TZjt4E6gvlSamBYkH1bBa2G5v0gctVAHCvqHTc1Iz52IK1kLpGxoUNhwQT25rCvqeUfKTLJEyDUxTSN1W/0kE9+T9xi86dmFaLy5UePTWp03RiLI1Eb87Ubo99sM+qP1J5LMzErmD5JaJxahqkI3BU+3/1+O3OKHN5p0zEZy7lY2pTZ1CpCBeo7HejvVGx84jugKvnZqFnCB0Zg3mVWk3V+5G29HbDnrHTtWWX1rGTGgcWeR+9EfO54xTmCr/r+VR8kyyH0qrBlqy21Kedqbf32x5Hk9eUhiziSMsrSUoO9qB6t73HY7Ya9CzKR5bXOzPLr0ICS19iL5Nb0Aas4d+HMtEYkhzcaM9Dyr9Y9ZoFexbi1O4q++Cw628a5rKtloyhHna1kV0XUAasWQKr45x86bAZojNNIrSVelQQQD3Oxq+K+e2D+p9FUnRmdRWOQqLGgMp1EAKOd1+wvbCGLqkWXzMoBlWLQPyiCWs8pr+CNidvvhzOxqoEkCZYNIVVAdOmt9W252LWT+n7YhMt1tMoZI/w5i1szLIbD6CbULa7CtqHOBuszPNno9SvGDoZVY7AAXsPavffn7Y9LyvRlzbCWVFXLIAFDUfUOWIP6Qe25JHti7XSOzcGangYxRMyyLpBdwu32Jvg9+1VgDwW6qcxsRookE7izpK8j2qweDiu6zmWhiZEZHCsWBVR/VYLb19tjY7jEZ4f6OZxJd+e76UAHp9W518CqBOLqrs16L0aTM5ueUoVKjUsgJ57abBsUK2quQcDZXMySsWjRtKMNGvlnB3J2C+433v5xXArk4I4Y5K8tgXN27EcKK59W3NAc7Yn/EMqwp6NBkzMo1EErVkawo4A9ztdg17IG/4m5UhG0G9bNWnSQa03Xtquwbr+J3qmU81isMWrMNIGVlGkEKbLOSQCSebrfteKnrkSZmERRn/eQTpKsFZVFUG90o6uO3ucDdB6YuUzTIZC7eWkjF2AYMWIr4ob1v398FMHdZ6/l4YwkpdGdCD770WXYabHHO937YWdHihzBQ5cPpXaRj6S/fbfihXzx2OFPiSaOWWW0XUx/LsD203zsNgd+38YcdB6jHlcvEsi65DaqFAJB2WweKNDckdsCV8GXSCMyeVGjMdVha233Y2dwPkXWJXxP4pMmX/3ZGf0nUboAbksRdMDyP25xy8S5ifMQs0chhhWO2WrZzx6t9gTtsKHucT/AEVy+WssTfoaPUtPzzYJB2AA+dsPK4N26LM/qM0Vn2gNf54+Ynv/AJhJHaKSFUkAXdC+LIs1xePuH5wfGm2XSWBQZWaMFAvmbOr32ZhuF4N8isNV6VIuay8tgxumqXy2OhmC7a79J2PO++3OEfjZ1lMDwuqxvpjJBICNvqu6+9j98W69JdIgkc+uTQBqY0BZHIAAINWWu9iO+LThR1LpZDlstqhey1J9LAc/TYNb8+97YofAXitXzMmXzLKXVRpkXdWIu7P6W+533wulyc9T6pURkjZ7I2FDbSA3f3O4BHthBm+lefDD5B0PIFOkNQXb1DVdHY2bvgXWC89KcPUOvdWiaMiOtR2VjuCeBxzjzvOrmoUUDMPmFicM6OlXVNqV630sD6SSfTQ9sMjkfKjijy4KRga2J5JoNe/6jVGv2wk8YeJzGfLj1NKF3v6V2FErVF+9duTucXxk5W2qZ/FcuaSzkvy1YqZQ1B0J30DST6iNwTW3Jwi6t15UDhUZIqqRPJ0VxsSAQ1nbbbHXwd1t0gUBLQx+imtLDb3e4ZbI+ducdPEixDKyswJtdIUdmOwH3ut8MmRWpTwxlxJO08akvv5cKj6huKP9O3HG4w568i+U0cSUJCGRzzbUV7WDvsNuDhLkMu+WiXMwkxuBRANq24ABBN2edtsB5pM1mE8zzHot6Iw1cbk8jZW2F/tjP4lpB1FUjGXMAnljTRqYChQ3IA4PfvVC9zhkvSss0bkEuZUEisLS9jQDLt6TsdXGEnhDJSsfLm/4jR6FKrfBJGs8cm7NXxuSMZ1XwxJAhjGYkL+oMmoBLO+yggrGx7WfnDuHtQt41ypUeWZDIg8vy1LMvo9ttJG3JxEdT68U6h5jho4rGqNQpG670DdC6JH374S9PywgmjdnZQRbLRvVvtpHIJujxtzhzH0+PPvJI3+7IrBSSdTs3YAVtdj4/jGZPbV8r0L63l4WiYt+Yoj1xHWovtY08kXwewGKXwQ2rKwv3oai3N3ub539/v8AbCDxb0mMZTTBCrrGNmJpowKs9tibNb3ZwP0WHNyZNZFBMaxhCQ4B0g2oFg0Qfb+2NdXlnN6Ns74egOazMzANH5YYs36X9Qcfehfbt74mOjMs0WVifWrF2XzDuAOV5v5/j7Ycz5jRksvA0pPnNqdTQJGmyS3yfT3vfCXPZfNSspy6HRCatSKDfYm+O3zioN28BSDR5GbY6RrAK8H/AKQG3NntvvhJ4iOYyjxiQ/mRnXr/AKmbfc9za/cVi8yXUGOVAXMJ5t1H5YpnkqhRaxt3HbCfq3RnmiaGR1ZtPmFxtUg2JI3JU78Cvttgz6LTpvin8SC2txMQQEO9tyCG3vct22GBumxTx5qYMWSc+oMwDIyihe55s++14cf7MPDkgifMShUs2orf07Dff0kjt7DnB3jHpsYyMsk87Bz642sg2f8Al1+oEAbH79rxbqyp7xXBO4y5kfLmdLA0nYqw4PYUCOca+G+vSxwNFMSyI5VeSBVena/fvsR74n/D/STnPSC5kALOzEkAWB6fY139xWKHxt4fWFVzGVZgFoTKCbranb332P3HscGrC/qMM0wMbEnUx0HYN7+rSv0qtmjWKRMllosuFfzkaMaw2trsDf4utQAHINcE4F6Usb5r8t2MixBlUmxuwJq6LAgfccY6+I8+wV11geeKIJJtF2bYDawQOffGp9skfR5V88mcsUcaoyx0yKTttp31HamHNb84EyaPmZ5nlJ0woWj1CqZj6Ofc9z7bY+dL6YuYIk1sywqAxJAC7nV3BpV3++KpZ4pQxia4lZI2aysiqgNWvyxLChWwvASJuvas5LIaVxF5e5NAgMNNAXRoCvet98Bx9OMrebLKyyyEi4+xO+59z+wGGHhboUOZzkjFToNsq8kLdWT7nnv9sV/XfC+TEYjEYQLQVwTrB5uzuTxzi37MjzHqUsmVJidA6uu7VRaxsTzuLG+Omc6Xm8vl1kJHl2LIaytkbHvRocbY38QdCzbZoQt+cUUaWU0CnAJJPp2G/ti96KokByzgMrL9VageRVVRAFeq/wDTFJovCM6p12OXLuIvMQyOqevaNVAX0qeFAIvfk74+RZr8PEokjRtFAlCbHFbgV/f9saTdObK5kxxyLJDIzJpPBA3Iog7jbfvgyeaEEUki5Y7SqF1JG12CGo+kmvQbr9qwilpzeXbcypZ/qis/uffGYUMVs/lnk122vba8fMZ/6U/GPXeo+H+mxx6poGhDOVVV1VYH1Xvpse53wk8P9aBmY5dWTLQxjzLLb+obAFu670AMKuuQl4pZp5TIw9CBZGGhgAB6DvxXNGvfHfovSJcnHC7sSsjB5YmYBCBv9VHSQB82L4w+yrOueHRm4naV2ipSUjXhQe7H9R9wdh6QPlF+BlUxZRxGH8oskqcnTQC0QdOxA72O2HHUfFMWYCeTBKVlYjSWCK1bElrPpBB2rc4meqQyvMMyrEEEsFYVQHCqF2Ar23O94Z+CtOvdSzMIC5hYwWsecgOmj2BH013G3P2xPZTLHMO0KONwWZz2C77e97DFR4p6uJ8vllVQCWbUp4tAVN9q4O/Oxx98H+G4ZI2mWTTvpBBAYBNjdigGNajR5GDulx8IOoyxbhUsAgg2bN2ORY3wnzSZif8A3iN1P5npj1XzVD+njsaN6sPMkY1fMLoAeN3iDqKDBh3HFj3H374WJmUyBcUB5qq6UNrGoEGjdA713v4xq3YPZ5mun6jUhQBU1rGCCAbpu+9H37HbvhXns6qSUtlAL0KDZ5o/bfjDrp3h+aUnMzsBH5YkO51KWXn08CqtaPvzjv0fosihZcrJtsTrAfV9QYE+k7URRJ7e+LVkT3hvxG6F5WLKI1KuhAIANaWrk7gA/HGLyPLRZlHnzEmuPkV6SSps37i+B9r5xNdbk8ySG40aFmeMhR+YWAKkUf0cHbuBg7KpHlIXAdpIZXPlLuSrAHtd6SANxdV84528t+PRT48yytNDNGNP/LJPNHdSTx8be+F8aiKaKVgxVb16KPKnS3NN32O4xSdV6c2YhCEsEGnWTXmEiiAoo6V79/uOMTxg1DPot6Y18zWCAQw547VW3A7Y30xTCPreVnR0adr07DQ11twarjatv9cJukeJs4gXJRaFjdqU6bZRZPvV18dhhZ0MgmJbKCSg7It6V4v7ncb7A0cUEnTlizIGUjjeRbSi93qsWzXu5G9DijgvPZnHTv1Ppq5n/d7ZAi+ZdWa3+1WbO++O2SQ5ASvqMukeZ61q6CqfjgirG9YG8MLJFmp0mUiRkDepg1gEAj0mh9Q2wy8TRGRPKQECS2Zl+lYwQWrnfYLX32xruaEpkMzrGYdWoMQASaCKfrII4N1x/wB8VTdThZIxo1STboN9ybvar9JG5427YkMtHNkpGEIWWKQhSGUPZB4I9xfPzij6n1SVmEcU0SpG4IhYBWNb2GHFNxxv3O+M7SpfD2bzMY8poR5QIKtdSEkCwFNjSas3VWffEt4zzuYzUqpIU8sKzoI+QQQCCTsx3+qqo9sMereN42yqKLWRjrYaWDUNv3H2Jujjbp+UhkCmZLm+kKxO6GzqsmqrSCB8jveLNp0V4PkjWDzQDGWby1ANr71sRRsE77b1e+G3UOqRNGVFyarjChRp1UQ1m6A2F2a+LxHeOMumWWOXL/l6XpU30N3uga732O2OuV6mssOiCJQFXW5KkHUSb0gX6dz8Yva3hIPlTlSEk9SyNWqqIKmrVtz34+2HmT6fEk5WeUyI9NGTRv3Vm5sCtrrt2rGeMM1Gn5b/AFqhNAiizi7rld9v2wX0rqsE0ccRheWRAGGofTxyTuxHArteDcGaV9Q6Q0UUrwxSPCb1NXo0i+4I+n+37YZ5Doa+Sq5k2NKnbY0Rtxve4rffexiijz8P4ZwKSQMVuxZBLEChsSL5GInoHXDHojkBJU1Eb7au99hR09hh6Dj4QzUsU7urnQgFq29x378CgL9v5xT9e8YSmItDGWWMglmWhfIOkizp5O9e22FXTc9EM07gtAKCaIxqZiDdkcFTtdfasF53rDyR+lmCzuIoyRpU0a+mjVcHjgHfBkMo/pnWIBl5JHmaR5IwCSCNz2UKOATVb3jh0Ofy4Y5PMJWM/VvpstpUEnj2Nc7bYL6R0n8kqHC+W2gG78vUaFd6O5v52wbnpcvlcu2XJUeaxshSxY9rod/7D+canjhvns6BeGOv5ZdTZoORG0mlzDqjosfoIBO/v3oYN8Q9SbNxSR5eF2iI0saC7bElUHJ08EgD2O2EGe6lkh01YkDsSpUegmnAr7Ak/wCvvud0DPOI0SQOpUES7EhWqhZ3FNW3ztjHj46r5ZCv/wCI5Z/Wpmo7jRIqrXwHXUPse94zDnMdJgkYsZ4gTyHHqHbfe/5398Zjp8Yx8kgueIzojnBnSKS/QPbfYXfJ7knF++VGdjYKzU8Z0kko2xF6hpvbt/8AuPNM3AMtmdbEmNjeqtwTZqhxj0WGdlhWeMakLi03sJwzA1vRFUAe1+4z48+PLVTPQ+urlYpYpNCyQlQjA3rX1H+Dq7VyMN89lZGyn4qPyWkcCTQSW2Jo72ADQuh7d6w4y3S43D+aiMHvXYI5HpF+9d/8scvDWeV5JcorBjEmhZCaDIRsDt9Quu3HGNXegjeneHjLlxMxMkjqXCg7LZYbIN/0izv8A4YeF8tLlo80rxM6RJqOla9bX6SDudgNt6F3zgzx10oka8tMU8taKAkJp0hiRtQ3s7UN/m8A+EPFrLl388M2kl91b1kjYhhwV49yPfGZ2aG6EitH+U7RuykzJImpCe7AGtvejtsMA9QkSSGaKWM+bF+ZFIiUpQXsRfpv7/3wwzZf1nWIVibWq6ioaxR5JFEkgm7PfDfo3QIs1BqmLoTJekMLYbEEkgt6h3J44w2cCM6RnW6hEsULvEqWZT5daEYcAg+sn1ECva7rFVPkY8pkwsCsEorZYhn4JJPfev74E8F5BcnmJ8tIQUkqWIlhbbUwF7nT6eMKf9ofWCI5Uh1aaVb00kdcm/duO/zjFut9POR1KaWdQp0sCVUIp7k2Tyf37YYdF64fxQ8wFgCQvbQx2vck/wB+d8dui9SSScSMqRJHGq6m3Oo2A3u17g/GC+vyx5TNxSJGrqCxbgBwRZ/cXsfsN8M45Z/Fbl1zHlGTynAveyLrnizd0aHPxhZ4WaTLJmPxURWGZjUujUPUSKIXfe6FitwDW2Cek+JiArIJCNIbQ1iwd9Ronk9x7bAYPXrMMk0K5i0Y6pFj1flMT78WeDp3AvuRtuhN9J8JypBOqgR+Y1LKW3RCdgaB1Gua498a+DelTvPI8ukrlgUQlioZ6A1beo0m9/K4pPEvV3SKo0GuyVWrG55J9h7cmsDdI8QRJ0+Pcec2pSbtmIO9H/qAH2/bGI0FHh2TzjLKW1PuoDHTp4skjUTX2rCyfrAiXMK5DyxSFI9XZaHzvVnfng3tizymcilyqSiT0gEhiSork7Hcjkb482j6PIZ3zbwO+WU7uF+qq3AO5He64xr+M8gOsdVeUpLek+miNqC72ALP/nGLVelRMSWQaKMhKr5dXY5YDa9yb/jjEjms1HMJhHEqvKVVaFnmtzwtijt7NikzvhiaWOPKmdj5ZFksbo3q9AF0KBF2d/2xREnXMll3QLFJ+eWChdZYNd/TewG4N7b3ziw6Z1NEzsUU6GO4Cqu4FXY+kiwQwu8CeGRDHnBAyBo0RpkAFEP6UAs78Fr+SD8YP8QZwCCcmnGliQR6UI4AI+nfiu98YKZXDxV0Zps1HH5igCBmiVfUoqrLageQbJHyMQskM6TmIeZ6vytS7KaILUQAG77fzhkCc1pYTURELUNVbaW1Ub5W6wT0HxAhbyn1agSosEIxHuLJDVe4+e2wkZHoUZgkBADGMgFrJvTzv97IXv7nDPK9HjSCPXp1Kul3J39W5A39I5ocbfyB1jNsUK0G/Szg1psACgDZIDce9DBI6oqEro0VUaNJXqG3qK8hjuaPz84bjM0t8VdDhAg8pfJ1P65EPuNhV0SN+ON8GZfw9NDGrRlJJFQLGwAB0gfS3aia9jzjn4v8xHhY6jGkodyosKNO7EDgff5xQvIrqsselgPqrYj5A4axXb4xcLkt6bJlpx5E8AhmskLpA8wnllIsE2bO9j4x0zngwnKSRDMMxUlotQtV9hqAsnb6hyd6x08KZ3LSTsXYmXLA0pAolqDSL/URutbf9u3iLqhXKNNl/QyqfVWyrdb1w2+yjvgPJRH0YS5aFfPdMx5cblbNnWAQ2wo/UDRuvnC3xgkyqESOJpDq3UVLp35QE2xFm/a9hjh0nroREZcylooRgSw1KBS2K7e19rv2M8N9QRc/5i5hZllXSHdSpVgBQvjfi7vFbwsJ+kdOYMj6kEMTNIFL21hd10e92QcM+j9Qmj6gqBlKOm5onvZvi2W/at9hxi7zmQTMqyyRpJtZd1F1ya21DbbE54i6Vl4ljqN9SOigaySwvcCzWwsnbbbfFEA6j0bIySu7RFizFiWmIJJNnYbc+2Mwhz/UnjkdGVlIY7GthyB/FYzDb470Mv2K8f5XLw+UsCOrq2klhsave+LHahdXtgvwv4s2WJy8ha1UKoYre7dxYI/z+BgKbNJL1JI21iMIVNm2JIJvewDvV4S57M/74ssEQUB/QqLRIG52/teM+Nxpf9V8ReaRksqKkOzM/oCBd9rPb7knbHzKdIhGVCIqTRvrtXNsWHDXa1VHcC7II2xHeMJkmcPE2mZWoqSAQCL296Pe++GOQz1jzJ55xCE0mkumFeliAduTf2o98anvVXTp/T8pl5jH5y62Or8xm0lT9GlgNJ9ze94I8fbL5agU5CqRW5PtzZPJ9sFHI5LOJsNYoBXUkFCL5G5IqzXxtiW6/wBNgy8nlwyMTVOFH0rV/qPLc0KoYLc4GLDqMH+4uXAQRRte1K4JGxvez2qjiN8L9TzFsyOUjO0zmtIX2F3vQ+a+2GiyNmYPLE4MEY1kMSZClEC72BHFWeQTdY1XJrmNWWyAoFQHLH0Dj9XO599z84rzdKi6UEzWVVEeVnVrLAqG1b01kWbG2xqsA5zwwXjkHnzhgmtkZrDD2FjkDfGdF8GGOGUvK6MGKrTUSAtihR33/b78A9S6HJEqscxOus7Am7NVqBr4w2cDSLNdKeOAoDQZtQU3bDgE9gNtq3/nDfwdlYiQmYkHnxsNCvuvlkUSt7WK/jbBmUz8OchRQpXMQpTOb0qAeb+fkH4rA+bysD5aLMeQGeRSWJN6n2FHuAD/AJfOM8HmKx8poklCoSqR2qAbuhJve60ht6qxx3xM+L4YpIhWguL0lT6lY1VjtYF73uCMIkizMUcDgyiGizaSdKqxANC/bf2/YYqsvkxHl5ESa4yu0jaa33ssQed9x3A4xqchM+DupinjlemZw1kbjajZ7CqF/OCes+HsyCmpTch0xDbSF/SBRFMQb44r3x16D0b8wRMp1qxaQ6frVwAqmjupO/tQ+cWOX6sAwgY+pLKI49XNMAD/AEkWprjcbYJyaMyHhpMvl4RmQskqcXuEFbnV9qHtewxv1lsxpZUeNQTtEV4U9mqqIBP873iQ6DmGmzDjMSGRYZFCWQNKqfSNxwDX78Yo87mpIHLlVMTsGBAtgGOx1VwSKP8AOLFa86yOR05wZalXTKGEm+yc/e+14pcj4mTLZ2Rc0uz8Oo5WwUY73sQbrY81tjWd4/8AEZmLKJFC2PdKJY7/AKgKsD4wt8SZ2LMSiANGAvqd72JAIFHsf6v9cXpDuuHyZFzUWkxkmRZFcvqa90ut9Q99r+cLZPEsmay8qLl/y6JbQPck2TfYVQHfc3tR/SZVaJ8lpdlVtauK4PqKizsSwJ7gc46dbUQpGQQqkkqnBF7W3c+oc/vhwJjOZdoo1DZZx5ieiwNR9iKNjat6s/vjp0SQeeJA12tgXVsOf3rti36A0zZV3PllxrQaibrgUyg1yP4wHm89lUVPxMJD1WpIw2qjpI702qwS3P8AlYtVHgjKIx88HUGBIQmwjnltPY1sB9/fEH4klV828Ehdo/N9RH9VbAGr5q/4xt4YjSNcxmI5JEoqAoYgqp3F0dwRwB9sKczmUm/EOwYELqjL7Ese9nvdV8YzWl7/AI4mWKZdj5dxmnokmqClzZ25Fnnfja0EvQ0WVpUkKLJGCyg/UWvWUo7D/wDrasKSrSZdZJHBZowl8BbJqx777nvjt1POnLx5SFJG1MKe1oKtgBh33357Yck5G6ZdA8NqM1HQFRgyFb1bVVH3uxwe2KfOeG8oY2hRDGJK1iNmFdxYuvncbnEjlOtS5fqhSPUUfZlYb1QJPwRV/b2xZZrqaekxyxFaLWSBvtpJrfmzvW1jFnIeb+KPDX4UaE0sjvXmNsyc0GP00aux87cY0lyS5QI4CyM36Xo2KPqUdtr33w48W5qXXEZYz+FLc6tQZvc9124H3x36KuVEoUtubCgnbVuy7Ve24s7XWKRaFfPmVoraaJmUhKLJY+L2bsAPjHTomezHnNlyzzkAOjMaEZ/USDW3xY/fBHXM40U65ggao5FTQtG9WzKPkHf7jC+PqssE2YcZabTOwPqFOSCTVDsb7fHOG3kQRm/CjSuZHdQzUSHlCNdDlVBA+wOMwZneoMzsT+MBJ48ljX7jbGYdn2srh0rwpDmYTIHeOcNqJa/j0k8X3Bre7wz6X0iQRzebmGsyNENKjUoABJ3As3thNL4xVpIpI9Vts0YX099ibHBqj7XhnnfE3lokBiaSRSWLahpLuTtdksCfi8WT0U4/TApjgloNJIzBqptKjbc7gsbxQZrIMU0g6QF2QkhaAYbbbajR34rnCfxGHzAC5lPKdVLrR1eXvVMTvXBrttXfAHhVG/FJlzMphe7YAEgUTYsGjjM+jjbO9JAYmN/WRVRsbu9Pa7Un/LtgzwV052kcS04AN2SLNgfUdia/fBfVcgsThon8yVlJAeYb8jStEaWAs372O+B+jxTzZgeUpZdS+cpGiiN9NnZm27c/F4Z2B3X/AA9CVpWYLGx1A1R2s03JOxHAwB4eizmm8sHSFpNMlerSdgLJB4u/+2NOvZo5liNPlyQn1Rk1Y3uhe5uhZPDYsv8AZ+Y06TI4JLtK5IG5LAUPethe+2C9mI/xDmM9ks0qySCYOdQDbq1nuKABG4sVh3J4hgngOXLAMxFabPlMLs3+o3e+wx1631hJvJB0KSh8zVsdzSIf+qmP9/fCNMoYNRjVWUggIbGkt3BA/wA+N8Mitanw9EIpPLMgoAMuugWAvcd9+ORgLp/VpRlViFBtjESN2BJ2Xb6gxG/9OGOU6oWYw5gRxWvpa+eBV9ttrG+M62jO0Qy0Rby216l+gbcBvmqF4rIORU3R85Gix1Dp0iB/U1qSd+djV3ftgPK+Gmhza3IWh80Kyi1UkrqF9ipqr5sVWCM3190WCWTLuFVg5NqSR8fG/P2vDjI58NmQjMgWVTIrHfWCLQe22wo8D5N4uEB6d0n8PnWllkaJXIVFG+sb2d9wAb0gC/sMKfG2RnhzH4pT+WHtWr1KSLs1VigD++Hmf6pAoiWWRtAmotpoqFVwoPcDfg8c4Lz7R5gtHQkhoBWDNv39JHNg974wWH0QeHOuRHKZp5B+YR63CAayzAi69j8cYoemePYJ8ppzY0soFgiyaAOoVuR8Yh+p5RRpgZvKCVpu9EgP6rrmqJBxw6T6xmMsFLu2kJX1HSRY/wDrQ4vEj2HocjzSzSLEpc61MhJK2DpG1qKA732+ca5jo0kY86N40JXRFpQ6WHDbnYEb+qj/AH2X+H+ru0ghmQBqIVmJUj0lRd87f5DFX1zKSxo4ARUVVtiaFCrKMvJrUNN83fOGYEj4H6qqsUe+dYf23F2f02dPqP274tF6NPM4eXQwdvUQRYU81Xb345JvCzJZXL680QpIEcbhSmlSpVFBNXYs/vRvAvgPxMiCSGeTy9Thkv6RvwCNxR7HFucLs48Z9LzGUBXJ6hERbQruQKJ1b2asmwD7Ynugqk1idXMnbVtbFdvTzQB22Nk8bb+ndWzKmBZRIhjTcMPm7Wvk/wDl48d6N1A+exiieydVaj6Rt3O9VS8/vjOnFB1nw+fIaRGIdCqabIBBOnSwoAAGvvuT7Yc+DvDcEmW8zMKshllI1t6gBdWOxF8ttgHK5KOVX/FrMt/1WwVBuSSp9778nFqczAkJMbhIQg3UggACrq9qIBv+2HuqPNpulJHm5suSTD5o0VdgaS4A96G323x36vCnlijYy5RqK7gA2RzudNnbtjjn+sBXkzLh/MWUrE4UBB6F0mtj6lF6tzWD+l5fMZgMy5JtJW0LHSLNi+QSOKO/J23xrZmM5SnrnUHGey7ZemZgDqBsPqra6vYCjybvBPV/CmbDiXQrxhxIYowS2nm6IBY0TtQOAsvJmMhJKZsm1MaDUSFvkKfp3NWPtitj8XaPXMJNMdG1CmgwGzEGyBstjvYv2x3y00z2UTMwqms+Wyb73uBte1qbHcbEV8Y81zDvHKgVAskOxKHVZU8/6fbFLk/FsjSZqTSqqdThtNEX9IruW2v98aZbINlojLN6WNk1qDnUAzAbCiO++NXkdKHwzmvPzJmliYBE1BCAbd7DMRe1AED9+MMMrmnh0wCtEkhdC18gE+W2o7BgLA+D8YhPD3UdSyM7nWGFHWQ5U718gc7+5w5BdkjlRZ9n2DOdNkcizt7g/cYu4ulpleoZuNAgEbV32/8APjGYhupdOVpGLzMrE7gyN7fFjfnbbGYytc5IPKimyIAeZAQhB02GI1bHkj/I3gzxH02SNYDFIXMGnc7kt2urtT79uMOkTLmX8XGPMfuASGV2FkMAOaHB44HONMx123BSEsr0G0sAFbgEtpqx7CzV+2H1+oH4d6euc8xZreZlCEElaHO1EknmyfYY49S0ZXRlppLaMkawoCixp9t/Rzv/ABgnoecnyk34mW/KmZmKrGDS7iwxIb2PFVeGHh3paTxSZtwZJGdyocEqgs0R/UCBd8DeuMHR7TJ6PA0ZEKkO7hY3sG2/q/qAAsmvfbHo3T+kpl4RIzo7ILdj6rYD1Ma+Koe1DEZ1fqEC9UjZyo/L0B+Y9TbD7LtyNt8G+Ks/pimyscYXT61awRvRJSt9Or/1jUvGjE/1DIzZvqDzRR2i0ur6Qa5PzW49tsE9dzOYywZ4iIZgxQhOHXkMNqIIYggjYjDcdUzESQqMvLBCKDOAJK7tVeo3ZYkgVjTxbHktAjy7rLLNY1a/MJ7CxZqrNAD+rvg/IXHrGQheARK+uVkEjNq9TnTtxsDdAAcAjCPp/ViEKTWjhqtiKY8bngEfxgzqPhmOBV8r/iBCQSTR9gbNaj7EbVwMZk+ikQBcyop2ZvJW2ccHUSlEBxtufntWGbKO2mVjys7jzZltSaHaq+4ti1gDihjvnuoJl50WPQiSjS4uwG/TYHAq1/8AWNJehHM5OUZeKONR6kRDbORXLN6jQ4OwJPGEPhnJDUhzKSeQTbPoNkitKg8gbbkb9sWpQL0pZNMeuMBiwYI5Zwg3c7mwLHI7++JXr6yPMsZJCj6FqgqADSaHPp3vHo/geCJfxWlgQz6lIYmo/UQDqNjcG73OwxODwzHJGXjkbXKilWDE0Sbqi1kAe/fisFiCw9LMsTgxiTyyF8wFms17L9Rrv2vB0/WzC0MTb5cqqBwugq4G2oruasH/AMONfDAl81snpqaLUTIrelvpFkhSbo6b/njC7OdYSRZMuICC1EM7gj0EnVZAsn6Rt3xbPRynOagjzWdXLmKSUkU4C1pVQTYe73Pf9t8H9B8OqmdkMckaaF0kDW0moEH9QFWaJ+K98Mv9n+ZHlyzyyqMxItlrFppAChRVEEAk/wAd8BeGfEkIzEs7yIz1QiK6C9XbDUbJNbAm9u2CrCjxx0eS3IgEou2ZT61FerY+rb3sjfG8gXOQLHA8kmj/AJc3awKsAV6dz9txi08R5yFkM7KvltatTbi15I/b45GPLuldKlZmlcOIzcRDcgdtfA3+a97wg28FZ1fVlSCZREyoW7q31J2JojUv7+2Beg9I0dROsKQiln1Cgp2BG/6u/wC+OfTOgNm4YsxGzrLrKllBOkA81e4FgbH9Qv4J8QZifJyBJmWUEaNYOkqTR9QG57Hft9sBUuaI8xZnAYAras3IArVzQJ5A+NsK1y0TZppyfy40Cjf6mO5Is6ioBG+G2c6P5oDfi3Mmj1RgppXbbZga+L3I32xHZ2aTJtGfJaRFBsynY2bKh12IB37kcX2xq0YrM31GOOMsl6goULwTqB2VeSTe/fj3wiyPR6Ek5jl0MWMcFkUaP6O5LeoAiqonHo3g+HLz5eDMndympTd+We4A99qLHcj2G2Jb/aD12OOdY8vApnKE61NMF20g7UaayAdqrFvKxG+Lum+WIQSwDqdanc+YBvXtsQK7VWLLwz4whnCrqMYjXdWB7cbg1R9/5HGIvO5x/PBniMupSX0IQwBFNV2u/wDUP59iHnyoQsiSQzMh0q66dDit9f6lK71W2/N4L2Zwp8/LFms2oWYrEI9cgYEhmDDTQO/O9LXbDHxL+EGXECANNMvloAPWNRGokHgiy1V22xA+HeovnD5Egs7FXWlKG/qHA3usOs10sOWIkZXQ+kORqViTRVgd7IAv1ex74f4AniDoMUUU0jyFnVVCAHSq6dlsb3fazzewxo+cjzMEcZVgqAtpJu3YXdnhdtgcKYelZjNRu8rSWPUAANLE2BsKti374C6X5iSlXSRgtWY1vSRwdh8YJcV5aZvp5VvST5ZGxAsi+xoYo/C3iJbOXlj8xaAALE3pvej3HIrbH3L5eWRDJGjaCdKGvVsdzVAWpxvM8MEsf4n8yQDcp6K5IJA7/Y3iz6Gm0/U0U0ogAFCmbfj/AO232xmAB4qki/LiWBo1+k6oztyNyLJHFnGYdv0ME+Oc1UJXLkxuX/MZPSH40jffVRu9u32GdPTPeRCNKi100xWiHNA0LA2P3PfGYzBvLRd1bq+aM8MWaKCMqSiRjY9h8gH2vDHomcWEMYs4Y0RSSgV9x6rABBW9Q+2PuMxmc60V5zoE8zI8RBlcapS7DTv9KhdIH09xWBoM4654eeAPMuIoCdIo6dQonbUpNe+MxmNXizGZdV3VAqQvLE7SErpALMtNWxNn1AV/ftiNyJmzLhoELSwEFjar37WeDuKF1/lmMwedymQ68Y9bDBMvCNE1sGjoVHai6bezyL35JFYX+CuryEurEakRYxSi2S6IJ4oAAe9e+MxmKXavTOp9QeOWAcR24AXayLu+59RFX84a5TxDEMp5U9ho1Q8bAmwQK239/wB8ZjMalDSGLUVWMNHK0vlK4I9jzvvW/bv74Y+IukS9MyigqJYBIFLK4V1P6bBXf7iq3v3xmMxi+V1qTgtyviktKjRR+UulgrbFyCvDHfaxfv8AOF82bhY/mwAnSKKnSAP2o4zGY1OmaL8KPC7vH5lOjP5dqSaALc1QI35xZdG8ORTEyGMfmJpU91G9iv1WbO/x+2YzA0hJsr+EnmAAdQocRtvHuX5W6Oy/3+MXEreZEnmIQGQO/lvVrWwbgke4xmMwwJHLRPBO7ooWBjaqGOlAStnSK3pTx3xp4scZmOHWdU8spJk4JiX0i+12R2v3xmMxWcCGfi/oBgjijjzElsNDBgpDaFJBsKDt7H/9wminecx5SVIwgFsQWttK/HFncgftjMZik4Xl2bdKzUmROYMB1xqTqhc0KqgVNEjYEb9qusCeGsz5xbNSSEliFYEcA3YHO1AAcfPvjMZhvCl0N1TqKRu2oFRQjA5KKNQ57klidjtthw2YV0iehIZLCs4ugBRsEc37c1jMZgnlVYSdWR00ugIkAN1VEq1AiqojcfIPfGmQkmkSSQgOyFV1GtyaIobEHf3r2rH3GYfeD0I6R1M/hglMPKltSDuB6u+/I2urFH4x86Q9CaSJNQaJnkjLH0rq9IDHc7WT7Xtj7jMU5kQXpnWly+WijkDMjSF1AoU22x/6d7BBvm8Mc11pYpomeBULj0yMoerGxoHerHIxmMxneCOjnjkAbYX2CL9v6e/OPuMxmO08eGNf/9k="/>
          <p:cNvSpPr>
            <a:spLocks noChangeAspect="1" noChangeArrowheads="1"/>
          </p:cNvSpPr>
          <p:nvPr/>
        </p:nvSpPr>
        <p:spPr bwMode="auto">
          <a:xfrm>
            <a:off x="155575" y="-1150938"/>
            <a:ext cx="3619500" cy="2409826"/>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6" name="AutoShape 2"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0" name="AutoShape 6"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2" name="AutoShape 8"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34" name="AutoShape 10" descr="data:image/jpeg;base64,/9j/4AAQSkZJRgABAQAAAQABAAD/2wCEAAkGBhQSEBUSEhIVFRQVFBQUFRIVEhUVFBUUFRQVFxUUFRYXHCYfFxkkGRQUHy8gIycpLCwsFR4xNTAqNSYrLCkBCQoKDgwOFA8PGCkcHB0uKSkpKSkpKSkpKSksKSksKSkpKSkpKSkpKSkpKSwpKSksKSksLCkpKSkpKSwpKSkpKf/AABEIAOEA4QMBIgACEQEDEQH/xAAbAAEAAgMBAQAAAAAAAAAAAAAAAQIDBAUGB//EADoQAAICAAIGCAUCBQQDAAAAAAABAhEDIQQSMUFRYQUGcYGRobHwEyIywdEUQlJikuHxQ3KCohUjM//EABkBAQEBAQEBAAAAAAAAAAAAAAABAgMEBf/EACMRAQEAAgICAgMBAQEAAAAAAAABAhEDEgQxIUETMlFhIhT/2gAMAwEAAhEDEQA/APuIAAAAAAAAAAAAAAAAAAAAAAAAAAAAAAAAAAAAAAAAAAAAAAAAAAAAAAAAAAAAAAAAAAAAAAAAAAAAAAAAAAAEWBIAAAAAAAAAAAAAAAAAAAAAAAAAAAAAAAAAAgiwAABAFhZg0rSo4cXKTpLx7FxZx31oT+mHi/wZuUjUwt9PQA4+F1gi1nHPlsMy6ahwfkO+P9Xpl/HSBpYfSuG99dpnjpcHslH+pF3GdVmBRYy4rxRayokCwABBIAAAACAJBAAkEACQQAJFkENgWsFNbkAJITJIAWUlKlbLM891j6XUbwYtazjcuKTdJVz+bwM5ZdZtrHHtdOT010o8XEdP5E/lWez+LtZqQxDBOW+99vuT2+9xaL4dp8/LLd2+nhjqabMccusf3ZqB5dhnsvXbejpVrvL/AKk5b0mKd2rrYtpjj0om/lTaX1Ph3fuz4ZmplT8e3Z/UGXC6RnFZTde/A4j03elk0mnn4Ph7ujNh6amluv3Re9jN4/8AHfh05iL919qT/Bnwus7vVlFN8nTre6ZwUybOk5co53hx/j0y6yw/hn3JP7mfC6ewpb2u2LR5KUgsTn27CzmrH4I9tg6fCX0zT7/sZ9Y8DqRrYstm6uNUTDFaeUpLsk153mb/AD/4xfH/AJXvrIbPEw6XxY7MSVePrmbK6zYurXy3e2v7mvz4s/8AnzetsWeVwutOJ+6EHzVryZsYXW1fuw2uNSTLObBm8GceiBysLrJhNZuS7Ys28HpPDl9M4vldPzOkyl+3O4ZT6bQKRx4vY0+9E65rbK1giyLAtZBGuiALlWw2VkwMGnabHCg5yeS872JczwmkaVKcnKVNtu6SXNd+7adTrTp2vKOHF5QdyzybrZlwOPC7rd5nj5s93Ue/g49TtRRfB55bsvMJWZX73lJpLuPM9LW07SlhJN5t2lFbb58FzOFj6TiYn1yaW1Qi3q9/Fm/0hg62I286SUezb62auNh5fn7jbrjGpr091+ZkwcepJ8OZRYFvNPkk85PhluJjoTTt1/tTd95Y3p0Iab7Rk/ULmc79HNbsu0u1NbUyJpvR0mS2S7m8vAvh6XO3cpO91ulwpbv7HPw8R7y6xO33w97hGbjHV/8AKy4J8YvJ7dzX3LrprD3xmuerfmmcv4pGt797jSddu7hdJ4UtmJHsb1X/ANjZ1lxXFU93ujy7iuCKPAjtS71a9AzcHqndZ+uRRvdxPNwxJx+nEmuWu/RvMtLTsZf6t784xz8iJ1eisqzkYfT0l/8ASCa/ih91LkdKGPGSUotNPY17yZKdWVMVmVTrkubJsFjJGVbPf5LQxpJ3b8WjE3sotZrtWOsdLo/rFKE4QlnB2pO7cbzTzzavI9fZ85xNu61tfLLLzXgfQ8J2l2I9fBlcpdvDz4zHWlyCaB6HnVkzndNdI/BwnK1rP5YpvbJ7Pz3G9KR5PrHpmvi6i2Q28dZq2/A58uXXGuvFj2yjhYLdtt227ukrb2t9pmi/B8tnawq3bOe0sj5z6SyyKNkoN/2CsONg6y+5zNMwqpNbZJU963nZp/5IeGntSfciNzJxMPDpvVVWvqbWXCo9lG5oejpLe96bzvM3ZaFB56tbsm1S7C/6ZLY36lXs0tMinH5laMeDh6udO62XS5Kl7yNzF0FyazVLdmRj6LJ5Uqy3p5b8uay7yHZpuE5LWXw5R4NZ0trvtLx0aDX0pPguPauwQ0ONuEoOotuOUklF1kmq3macIuoJJK92yt/28WDs1loMJK4ypbU0/la45mKWgZ0p8PNWvI28TRVFW3avKDrVTebpeORixcRRXzZW6b7Vsy/lpWXa7aq0SW6pdhSWDNbn6nUwcDCmrhlWVxbj6elFp4VLVhd5JPN03vd/Vkn5DabcSclteT4tfcrGWs2lTp55rhw7zqvBknTkm7rYlk03se/JmLpDRItrYlS1soptqlk9qzrf22Xa7+WgvvmidHxHhz1odrW55evMso/M1+1bXk5J81w7O4yaNga0kuNffYSr7d2LtJ7mkyXEYMaSW2suNVx8i6j72EcqJF8OPkVLxZYxWHFirtX29udH0HDVJdh4fQIa2Lh77mm8+f4Pco9vBNSvFz35kWsEA9DzMM2fPenMaX6nFpr62tmexb74H0CbPn/WeDjpU72S1ZLscVt70cfI9PV437NH9bOO6+ys/GiY9LPfF+Da8jX1hrnifQ6tyHSsd9Xw95+Rnjp0ONefZ+Dl6vHMqtHTX0q99Ov+yq9iB1dqM47pJ95c4coUqumvLxLYeJPdP7ej9bIWO1LbyRezkrTppU7l3pvvzRnw+lMs45+HhZNM6dBFjWhpsbp2r4mRaXC614+KCaTOCf7VnV9i3qvImkns73Xcr3slZ3muxNZUS17+6ApLRYvbdZb+D2P3uI+Cr2vZvrjnu27DJ2eYUdvP8A2xrBpZV4Gnj9Haz+bWy2arradGiOQNuVh6O4tU8SS4TX09+3kTpOFKUl8jra8mdRxy/IZGuzmYfRrb1pLVe7ir2m5o+hRhsXeZ69sRYS5IosmQyKKztais42mnseVEpFMZPdXK/uWFrb6AS+LhX7erKj2cWeK6GwrxMP8AlWt4Kl6o9dhyPfxfq+fzfs2yDHrA6uLDOR47rpg/PCfGLj/S7XlJ+B67EPP9atH1sBy34bU+7ZL1XgY5ZvGu3BlrOPGsrrETe4o5Hztvr6ZVMs23zNdTLLGrYy7NMrb33ZKeXgYnj299loYt8fe8C0nt7hbW3xKzlllw90WTCaXp8OzIspKq8mr/AMGOMcyDSLxilmsqbrv20ZoaRJb722r5bTWb9/gRk6S3LxJpNNqPSUu3dTuss7Kf+SnXPissuSd7jB8T377yG0xo06MelUsvmfN0zNhdIRb28dtKuWxHGSIJo6vRrFXFeKJU+aPM674vyJ+NLdJ+PrXaTR0eoRFnnI6RPPPlfItHpOaVJ+XgNJcXoqIODHprEW9PtisuYXTs+X9O7f3jSdXfcss9m/1zNPD0tTtrdKq55Vs3VT7GcvSOl5TdJ0srW99vE6GiLJSvbGKrdaVX74GsfhnKajtdXsH5nLhGMUvFt+ngelw2cTq9hf8AqvfJt910vI7kEfQ45rGPm8l3lV9YkiiTenNE0aOm6IpxlF7Gmn2NUdGSMOJAUl18vnul9VMZS+VwfJyay8DRn0PjRdSw3W+UfnXlmfRsXAsxPAOV4MK9E8rOPnePolZJyXHWi19jQVJ6t8XleXifT56Ma2L0VCW2Cf8AxRL4+P8AW55eU9x86unw4fgv8S9/2vkz2ekdVsKS2Sj2Sy8Gc3F6lfw4r7HFeqOV8ez074+XhfbhwnlmZFM3MXqrjxVLVmu2n5mpLojSI7cKfclL0ZyvFlPp2nNhfVHMnWNXEnKH1xlF8HFr1IelLj7W0zqxuWX7bjMccQtGOWTvfs+5FEEt+JS+RkcSjZRWkS0UlEo5NZehKq1ihrf4FgHkVdFqJUVQIxsrT4+BZx8CklnZFWilfmzvJfJGrb+XLtVL1OBCNunldZ+p6Tox6+kQjuTTpcIpNX5GsZuxy5fiPY6JhqMUtmS9DcgYcKJngfT0+PtYEgDJJGNxNiSMbiZGBwMbwTZ1Bql2NR4RDwTacB8Muxp/BKSwDf8AhkPDGxz3gFHo50XhEfCGxzJaOaOL0Fgtu8HDd/yR/B3/AIJV4BPg9PK4vVbDb+Vyhyi1Xg7Ro6R1VndwxU+UoV5x/B7aWjlHoxm8eN+nWcuc+3gJdCY8f9NPnGa8k6NLGwpQ+uOJF84uvE+kvRDFLRTneDG+nWeVlPb5l+pit/ky0cZPefRMfouE1UoRl2xTOZjdUMB/6er/ALZSXk3Rzvj36rtPKn3HjpdpCPS4nUtfsxJLlJJ+lGpi9VMZbJQl3OJm8ObpPIw/rjNkKLypm3i9DY8Pqwm1xj83oa88OUa1ouPNxa9TlcMp9Os5Mb6qmqUcczI64/2LKF7DOq3LGtiRtVe/n3ntOrOjJ4jxGs1GMV3q34ZI8d8B3tyz/O0+kdCaOlhRrf8AM3xv+1Hfhn/W3l8nPWPx9uphozRRWEDJGJ7XzQF9QE2M9CiwIKUNQuAKao1S4ApqEOBkAGLUIeGZgBgeGPhmcAYPhD4RnAGu8Ij4BsguxqPRir0XkboGxo/oyr0M36FDY5z0EpLo+9qOpQobHBxeruFLbhQf/FGtLqdg51Cr/hbR6ehRPiruz7eTh1Hwr2yrhaPQ4WiKKSSySSS5LI26FEkk9LcrfbCsMtqmWgVlSiDIAAAAAAAAAAAAAAAAAAAAAAAAAAAAAAAAAAAAAAAAAAAAAAAAAAAAAAAAAAAAAAAAAAAAAAAAAAAAAAAAAAAAAAAAAAAAAAAAAAAAAAAAAAAAAAAAAAAAAAAAAP/Z"/>
          <p:cNvSpPr>
            <a:spLocks noChangeAspect="1" noChangeArrowheads="1"/>
          </p:cNvSpPr>
          <p:nvPr/>
        </p:nvSpPr>
        <p:spPr bwMode="auto">
          <a:xfrm>
            <a:off x="155575" y="-1371600"/>
            <a:ext cx="2857500" cy="2857500"/>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56324" name="AutoShape 4" descr="data:image/jpeg;base64,/9j/4AAQSkZJRgABAQAAAQABAAD/2wCEAAkGBxQSERUUEhQWFhUUFBUUFRgXFBQXGBcUFBQWFhQUFxoaHSggGBolHBUUITEhJSkrLi4uFx8zODMsNygtLisBCgoKDg0OGhAQGiwcHyQuMiwsLCstLCwtLCwsLCwsLCwsLC8sLCwsLCwsLCwsLCwsLCwsKyw3LCw3KzcsNysrN//AABEIAMsA+AMBIgACEQEDEQH/xAAbAAEAAQUBAAAAAAAAAAAAAAAABQECBAYHA//EAEcQAAEDAQQFBwcICgIDAQAAAAEAAgMRBBIhMQUGQVFhEyJxgZGhsQcyQlJywdEUIzNidIKy4RUkNHOSs7TC8PFDoiVTYxb/xAAaAQEAAwEBAQAAAAAAAAAAAAAAAQIDBAUG/8QAJREAAgIBAwQCAwEAAAAAAAAAAAECAxEEEjEhMkFxM1ETIiMF/9oADAMBAAIRAxEAPwDsSKqICiKqICiKqIDRvKjaCwWRr3yx2Z9oItLoeUDg0RksFYwXULtw2KM1O1uljsdjiMU1qnndPyYvAO+TwyFole52dB1mi3XTkfymGezQTtjmLA1zqX3RNecy0OFCQHUqcM8aKJt+ppDrG+xz/J3WOMwAmMSB8Lg0OaQSOdza1xxKAwn+UUCUxtsc7v1iezNc0x0fNBXmtqRnSuwCq2XVnTLbbZY7QxpYJATdJBILXFpBIzxCgbLqMWyMfy9btvtFupyVK8u1zeT8/Cl7zu4LL0Xo52jdGiBk8RlhY8sdIAxrnFzngFpdUA1pnxQGzouTaJ8tTSB8qspaKDnRPvdNWPAp/EV03Q+k2WmJssYkDXYjlI3Ru6aOGXHI7EBmIqogKIqogKIqogKIqogKIqogKIqogKIqogKIqogKIqogKIqogCIiAIiIAuc+UTS+lhejslmeyHbNGWSSOG0Na0kxjjSu4hdGXjarS2Nt55oBQZE4nLJG8EpZOQeRi0Sl9qgbI2OQlkr+Vje+Q5tJxe3EYVqD5y6j+jJSefa5uLWMgY3qNwuH8SxptYLPeDrpLhgHXBUDcDmArRrPGcm/9gPcs/yw+zRUz+jL/QMRNXmV++/aJ3A9LL93uXpDoaCPGOCIOxoeTaDWm+lVgnWPcztd+Sx5NYJNgaOon3qj1Fa8l1prH4IzVDya2eyESzUntGd5w+bY7M8mw8drqnoW8rUXabl9b/q1eTtKzH03dtPBVeqj9F1o5m5otLbpSYHCR3Wa+KyIdPzA43XDiKeCLVQD0c/GDbEUA3WXfGep35LLh09CcyW9I+FVoroPhmUqLFyiURY0dvjdk9vaFkArRNMycWuUVREUkBERAEREAREQBERAEREAREQBERAEREAUXrJX5O6gri2owyr/AKUoo3WIfq78/RpdNCcRgFnb2P0aUv8AovZpJlAzBHSCFTmncVaZiPTc322+8K3E4ljH8Wmh9y8bjg932elKZFejZTwWMC0bXM4Oy7/ir2h2wtcOBop3MjbEyGy7wvVrgdqwjJTNrh1VHaFVrwcim4bDNucVaRxWOHK4SK25FdjPRLyt5VeZnajaCiz2Ll6QWpzDzXFvQVhG0t4qhtPBRu+iXXnlE3Hp6YekD0tHuWbFrIfSYD0GnxWrG08FabSStFqZx8mb0kJeDeYtPRHO83pFe8LOhtkb/Ne09Yr2LmonKu5ZxWq10lysmUv85eHg6eihtVHuMFXEnnmlSTQUaKY9amV6EJboqR5lkNknH6CKB1z1mj0dZ2zSCt6VkYbtIJrIR0MDz1DepxjwQCDUEVBG0HIqxQuREQBERAEREAREQBERAFFazNrZn4E4tyND5wyKlVHawfs8nQAegkVVLex+jSrvj7NE5SnpvbwkbUdqpyVcbjHcYzQr1DfVc5vA84d6sdCT6LXcWG6V4x7p536em5vCRtR2qlzbca7jG6hV7pLuF5zeEjbw7VYY643AeMbqdygkNku+m5vB4r3q81OJY1/FpFV58psD6fVkb71Ux7Szrjd7kAvNHpOZwdl3/FegDtl13QaLzEmwSD2XjFUcymJYRxYfggL3yYUIIPEKO0vpOKzNDpCcfNAFSThl2rObIDgH1HquGK07ykVvQDZR/bVvuV6oKc8MpbNwg5I9xrrERhFJXjcArxxKvbrcDlEet4z7FpMLVI2VmK7Xp614OWvUWS5ZvlhtxfByrmgEXsPZWkTa02h5Ja4MByDWjAbMTXFbdo5v6m8fVk8CucxDJZ6eEW5ZRfUzktqTJduk53HGaTE1wcR4bFs+qszy8hznEXTmSdopnitQs4W3aq+efYPiFa9JR6IUZbyzrmqwHycUNTede4Hd2XVLqD1QPzDv3h/CxTi6qPjiebqFi2Xs435WbNbLZaQ2GCQ2ez3Yw+ga180paCW3iLwqWMqK4hy3jyaTz/ImwWqKSOWzHkqPaRejABje05OFCW1BOLCpjWT6Afv7N/UxKUK1MQiIgCIiAIiIAiIgCIiALA082tnkp6vgRgs9YemB8xJ7DvDJUn2svW8TXs5+993zgR05dowVWurkVU1btez/ALtVLtcbrXcWGh7F4uD38l4lIXmY2H0aHe00VtBsdQ7ninejrwzaekc4dygF9w5BwcNzx714mK7iWObxYajsVzXg7VeHEZFTkYPMOLhgWvG5woVaaN2OjPDnNXs8g+c0HjtVoZ6ryOBxCElhq7ax3HIjitV8osfNhO284dRA+AW1SQ+s1vtNPioDXuG9FH+8p2td8FrS8WJmVyzW0aJCFJWULzjsTtyzoLE/Y138Lvgu6ckc1UGjatDCtnp7S5xExdQ0VAWwtBwNDXgSStZbqw8bu1c1NkYuWTe+pzxgg4Atq1XPPI+ofFq84dWnbXAdRKnNFaKbCa1qSKV6/wDSW2xksIV1uPJ0HVH6A4f8juvBpr7upTahNUR8y794fwtU2u2j44+jydR8svZF6yfQj9/Zv6mJShUXrH9E37RZv6iNSi2MQiIgCIiAIiIAiIgCIiALE0sPmJaCvzbsDkeacFlrE0saQS+w7wVZ9rLQ7kaEeb67OjnNVtyuNGu4sND2K8AbCWngajsKo6MnEtDuLOa7sXiHvnne2Xq/VkFP87FSl3Y5nFvOar79cLwP1ZBj2qhF31mdHOagKUvY0a/iMHLyIHrFp3PHvzXqWVxutdxYaFL+wO+68YoSWEOAxFeLcR8VaHgq8tAzDmcWmrUNXerJ0YOTBOQzNXzRNcAHAHbiK4714gCoALgfVd7lr/lAtjmQsa0uBc84tNAQBiDt2q0IuUlErOajHcS81phZUOewU3ubXBYrtYLPWgkr0NcfcubRCpUhZG4rqeliuWc8dTKXCwdHZaWmO/WraE14CvwWrza7CvzcVRsLnU7gPepShFhNMfmnYdNVzuMKmnphLOVnBbU2yjhLybWdbJnZNY3qJ8Sti1c0g+VruUoS2mIFMDX4LQrO1brqlk/7vvVroRjHoitUpS5Z1DVRtIK44vcfAYcMPFTKi9W3E2dlT6wx3AkADgpRd1KxBHl3vNkvZF6xfRM+0Wb+ojUoovWH6Nn2mzfz2KUWhkEREAREQBERAEREAREQBY2km1hkA2sd+ErJXlafMd7LvAqJcMmPKOcEkZjDeMQrmurkq0oK0p9ZhqP4ULK40DuLTQ9YXhn0CZcXVzAPSqXQPNcW9POCsaD6JrwOBVDJTA4HioJwVcze3rYadyB1cKtfwcKFVDkcQfOFfHtUjBZgNrmHji1UcyuJaD9ZhoVeB6rsNzsR2rze2mJBbxaajsQFL251cciOcFq3lFdzIhTC8414gUp3ra6k0NQ4VzyIWteUEVji9s/hWtHyIzuWa2aRCFI2QLEijWdZxRd82clMeptrxWwuH/yf4Fc+jaui2dlbJgK1jcKdq0uOxFc2nljdn7OjUwbccFLOMlueqnmv6R4Ye9a1BYHnJrj0Ara9XrI5jXXxSpw6AKJfJOJNUcHUtB/s8eNeb7zgs9RWrL62dvAuHf8AmpVd9TzBejx7Vib9kZrB5kf2mzfz2KTUZp/zIvtNm/nsUT5QNLWiyQxSwOYBy8Ucgcy8XNleGi6ai6RjvzVzM2lFzvXfW+1We0WhtmMLY7FBFPI2RpLpuVfS4015tARjvW0P1ssjXiN8zWy8jy7ozUubHc5Ql1BhRuNM0BOItcGvejsf1yLAsbmc3+aBhj1ZbaLY0AREQBERAEREAVkoq0g7j4bFerJRVpG8Edyh8Erk50Btp95h8Qq3a44O4jB3YmHQd4wKqR97iMHfmvDPoCwmuGDva5rgqE7K0+q/LqKvJrhg7g7Bw/zqVOFfuvHgUB5PYBsLejFv5Khr0jePgvXLe3varS3bSnFnvCE5PNrwVcHblUiu5/Rg5ed3caHc5CS51K1pjvH+YrC03o3l2gVpQ1x6CPesu9Q4ingsXWDSfyeEyXbxBAArTM0xKmOcrHJEmkuvBDs1YAzd2BZUGr8YOJLuugWtTa4Wh+V1nQ2p7SV5/paeQ86V33TdGHBtF1fitfLMY3V8JHQI2AAAYACgWLaLZBGC572DGhxBNegYrBincbE9ziSbkmO3Cq5zEFnVRvzl8E337MJLk6UNYbN69ehrvgpDR9uZK0lhNAaGopxXNLKMVvGqY+bd7f8AaFNtMYLoRXY5cnVNWmUs7eJce1xUosHQf7PHhTmj/fXn1rOXpVrEF6PHteZv2Rmn/Ni+1Wb+c1RflC0VLabK2OBl94tFnkIvNbzI5A5xq4gYDZmpPT/mxfarN/OapRXMzStfdUm22azUs7XEyAWicloLLPGbxjDS4FxfUtBANATksG16CtbLRpJjLO2SK3RudHMJI2uY4WcxiItcQcXYVypjXd0NEByO36lWt0EzW2cXnWDR0LRfhHz0E8b52g3qAhrTjkaYErrMQo0dA7aYq9EAREQBERAEREAVrzgegq5WyOoCdwJ7AoZKOc03YjhmOpWhyvz49PNcEpXPHud+a8PB9AmVrXPH/N6Xd2I3O+Ktu7uw4FKoSUrTe3gcR2qhFNhbxbi3sV9VbTdh3jsTILXCuJAPFuBVM9odwOBVzm7SOtvvCocdzujAoDxfhhiMcj7lB6+OHyWm0yNu8d47KqedjhXpDhite1/ZWzsO6UfgeFpUv6Ipb2M0SEKRsgxWFExSFmXozfQ4qkbWzCwP/dyf3Ln0QXRXMpo93GJ/fVaJHAdyw07xu9mupWXE9rKFu2qnmOH1ge5afDEty1VYeTcaGhdh1AKuof6l6lg6voRlLPH7IPbj2LOWBoJ1bPHT1adYJqs9d1favR5Fne/ZF6f82L7VZ/5oUoozT3mw/arP/MCk1coEREAREQBERAEREAREQBERAc8e3Eg78jh2FUpsz4HA9RUnpyItmdVuDjUVyNdyj6bstx+K8SS2yaPehLdFM8yNmfA59RVOHc73FXOH+j7inDuPuKguWU6uB+KpXfgrnbu45dRSnVwOI7VBJbVWkA59owVXDq8FQ4Z9uagHnIDwPio3WixOlgAaCSHg0GeRHvUqRVWW62RwsvSODRXbtNK4b1eLecoSxjqaTFq5J6tOkhZ0Grb/AEiG95WXaNboB5ge89F0d/wXg3W0k4RDrf8AkujNrMU61wT8NjDYhHmLt08a1qVgR6AiGdT0le2kdIuFjdMwUdyd4baHDtWiO01PIKPlcR1DwVIVzlnDwTO2MWk0b1HBBEacxpptIrTjVSNncC0FpBBGBGS5rZ24reNWMISNzz3gFRZVt65yI2bjpugBSzs6D+IqRWFoYfMR+wFmr1K+1Hi2d79kZp3KH7VB+NSajNO5Q/aYPxqTVygREQBERAEREAREQBERAFEWjWixxyOiktMLJGmjmveGEVxFQ6mxS60PypalfLYuWgb+sxDAD/ljGcZ+sPRPVtQG3R26z2gXWywyg7GyMf4FRlu1e2xH7rvcfitH8k+gjZoRbXwcqZrwa5uMsLGuLTSMjnA0JJab1KChXUbFbY5m3onBwrQ0zBGbXDNrhuOKznXGfKNK7Z1v9WaTNE5huvaQdxHhvXmR/orfZ4GvFHtDhx925QNu1cIxhP3XHwPxXDZpJR6x6no1ayMukuhrx3dxy6iqd3A5L0njcw3XtLTuIVlN3YcQuXz1OxFuXDwVpFOHRiFfXq6clQ4cPBCTycOHWMusLWPKJ9DD+8P4Stqe3q6MlrnlCFbK3bSUUP3X5LSnvRnd8bNDhKk7IMVFw4FSdjdiu+Zx0m328f8AjXbuS76rnkBXTRHesBByMTveucRwHaFjp30kaahfsiQsa3jVj6N3t/2haNZmkUW9aqfRu9v+0Kl/BpUdO0QfmI/ZA7MCsxYeiD8xH7KzF3w7UeRPuZG6cyh+0w/iUkuK+UfT1vsFtdG2c8i8ttEAcyN12mbQXNJN197CtKELpOojLR8ijktcjpJphyrr1BdD8WMAAoKNpltJVyhsKIiAIiIAiIgCIiAIiIAiLWfKJpSey2CS0WZzGviLXOvsvhzDzS0CooalprwKA2RjABQCgxwGGJNT3klYVt0UyR3KNLo5aU5WMhrqDIOwIe3g4EbqLTtctarVFK2GzOiYWWF1ukdKy9fAJaImiopW67HjwU9ozXCzPZZRLI2Oa1QRzNiqS6j2XuzB1Cc6IDL/AEhLB+0svM/90TSQN3KR4uZ0tvNwJJapOCZr2hzHBzXCoc0ggjeCM1r/AP8AvdHUJ+WQ4NDjztjjQbMTiMM1nP0W0nlbM/kXvF68wVjkqMHSR4B9cOcKO+sgJC02Zkjbr2hw47OjcoC36tkVMJr9Vxx6nfFZ40sYsLUzk9glaS6A8S4isRO59BjQOcsnSWlYrOxj5XhrXyMja45XpDRuO7is7KoT7ka13Tr7WaVMxzDde0tO4hedN3ZsXQLTZWSC69ocOPu3LX7dqyRUwur9V2fU7b1rgs0ko9Y9T0atZCXSXQ1x5pTCmPUofXmIGydD2nxHvKn54nNJD2kEbwsK2xtkaGvAIrWhyw296whLbLLOtrfHCOWwsqpSyaNld5rD0nAd63yy2OtGxx9Aa34BSjdX7QaUjp0uaO6q6PzSl2xMFXCHdIh7PZ6QCJx9G6SPcopmr7AcXGnQAt3s2q8zjzy1g6bx7B8VI2fVNg897ncAA34lUhTc+OhM9TQvOTn8OhommpBd0/kpew3GCjQB0b1vUWg7O3KJp6anxWbHA1vmtaOhoC2Wkm+6Rzy10PETx0W0iGMEUN0VG4nFZSIu5LCwebJ5eTWdc9UY9IfJ79ByMwc760JHzkfWQzsWzIikgIiIAiIgCIiAIiIAiIgC13yhaMltOjbRDA2/JI0BragVN9pzJAWxIgNK181W+WQQMbAHTVjiMpdTkITQzO84X8AQBQ4muyqsGhJ7NpJ74bO2Szz2aGAPvsabOIGOaBdOJB5tLu3dRbwiA5BDqTaxZmMMAvDRFosxF6L9ofNeY3PMjblxXVNEQllnhY4Uc2KNrhuLWAEdoWWiAoRXA5HAri/lQ0faZZORstjtIsrCXEBjjE+Uil+NmNxoBcMKA3iaLtKIDn3kt1kmkZ8ktkcrJY2/NPkje3lYx6NSMXt7xxBXQURAeNpszJBR7Q4Z4rHZoeAGojFRlWpp1ErORVcIt5aLKcksJlkUTWijQGjPAAeCvRFYhvIREQgIiIAiIgCIiAIiIAiIgCIiA//Z"/>
          <p:cNvSpPr>
            <a:spLocks noChangeAspect="1" noChangeArrowheads="1"/>
          </p:cNvSpPr>
          <p:nvPr/>
        </p:nvSpPr>
        <p:spPr bwMode="auto">
          <a:xfrm>
            <a:off x="155575" y="-1546225"/>
            <a:ext cx="3933825" cy="322897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ctangle 2"/>
          <p:cNvSpPr txBox="1">
            <a:spLocks noChangeArrowheads="1"/>
          </p:cNvSpPr>
          <p:nvPr/>
        </p:nvSpPr>
        <p:spPr>
          <a:xfrm>
            <a:off x="0" y="609600"/>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2500" b="1" i="1" u="sng" strike="noStrike" kern="1200" cap="none" spc="0" normalizeH="0" baseline="0" noProof="0" dirty="0" smtClean="0">
              <a:ln>
                <a:noFill/>
              </a:ln>
              <a:solidFill>
                <a:srgbClr val="FF0000"/>
              </a:solidFill>
              <a:effectLst>
                <a:outerShdw blurRad="38100" dist="38100" dir="2700000" algn="tl">
                  <a:srgbClr val="000000"/>
                </a:outerShdw>
              </a:effectLst>
              <a:uLnTx/>
              <a:uFillTx/>
              <a:latin typeface="Arial Narrow" pitchFamily="34" charset="0"/>
              <a:ea typeface="+mj-ea"/>
              <a:cs typeface="+mj-cs"/>
            </a:endParaRPr>
          </a:p>
        </p:txBody>
      </p:sp>
      <p:pic>
        <p:nvPicPr>
          <p:cNvPr id="173058" name="Picture 2" descr="http://www.fazfacil.com.br/wp-content/uploads/2012/08/tipos-cimento.gif"/>
          <p:cNvPicPr>
            <a:picLocks noChangeAspect="1" noChangeArrowheads="1"/>
          </p:cNvPicPr>
          <p:nvPr/>
        </p:nvPicPr>
        <p:blipFill>
          <a:blip r:embed="rId2" cstate="print"/>
          <a:srcRect/>
          <a:stretch>
            <a:fillRect/>
          </a:stretch>
        </p:blipFill>
        <p:spPr bwMode="auto">
          <a:xfrm>
            <a:off x="609600" y="1362075"/>
            <a:ext cx="4886325" cy="3743325"/>
          </a:xfrm>
          <a:prstGeom prst="rect">
            <a:avLst/>
          </a:prstGeom>
          <a:noFill/>
        </p:spPr>
      </p:pic>
      <p:pic>
        <p:nvPicPr>
          <p:cNvPr id="173060" name="Picture 4" descr="http://moveiselojasdecoracao.com/wp-content/uploads/2011/10/cimento-nassau1.jpg"/>
          <p:cNvPicPr>
            <a:picLocks noChangeAspect="1" noChangeArrowheads="1"/>
          </p:cNvPicPr>
          <p:nvPr/>
        </p:nvPicPr>
        <p:blipFill>
          <a:blip r:embed="rId3" cstate="print"/>
          <a:srcRect/>
          <a:stretch>
            <a:fillRect/>
          </a:stretch>
        </p:blipFill>
        <p:spPr bwMode="auto">
          <a:xfrm>
            <a:off x="6248400" y="1514475"/>
            <a:ext cx="2505075" cy="3743325"/>
          </a:xfrm>
          <a:prstGeom prst="rect">
            <a:avLst/>
          </a:prstGeom>
          <a:noFill/>
        </p:spPr>
      </p:pic>
      <p:sp>
        <p:nvSpPr>
          <p:cNvPr id="23" name="Retângulo 22"/>
          <p:cNvSpPr/>
          <p:nvPr/>
        </p:nvSpPr>
        <p:spPr>
          <a:xfrm>
            <a:off x="533400" y="3886200"/>
            <a:ext cx="4953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OS MATERIAIS</a:t>
            </a:r>
            <a:r>
              <a:rPr kumimoji="0" lang="en-US" sz="3000" b="1" i="0" u="none" strike="noStrike" kern="1200" cap="none" spc="0" normalizeH="0" noProof="0" dirty="0" smtClean="0">
                <a:ln>
                  <a:noFill/>
                </a:ln>
                <a:solidFill>
                  <a:srgbClr val="003300"/>
                </a:solidFill>
                <a:effectLst/>
                <a:uLnTx/>
                <a:uFillTx/>
                <a:latin typeface="Arial Narrow" pitchFamily="34" charset="0"/>
                <a:ea typeface="+mj-ea"/>
                <a:cs typeface="+mj-cs"/>
              </a:rPr>
              <a:t> DE CONSTRUÇÃO SE DIVIDEM DA SEGUINTE MANEIRA: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7" name="Rectangle 3"/>
          <p:cNvSpPr txBox="1">
            <a:spLocks noChangeArrowheads="1"/>
          </p:cNvSpPr>
          <p:nvPr/>
        </p:nvSpPr>
        <p:spPr>
          <a:xfrm>
            <a:off x="685800" y="2362200"/>
            <a:ext cx="3810000" cy="4114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Agregados</a:t>
            </a:r>
          </a:p>
          <a:p>
            <a:pPr marL="342900" lvl="0" indent="-342900">
              <a:spcBef>
                <a:spcPct val="20000"/>
              </a:spcBef>
              <a:buFont typeface="Arial" pitchFamily="34" charset="0"/>
              <a:buChar char="•"/>
            </a:pPr>
            <a:r>
              <a:rPr lang="pt-BR" sz="2400" dirty="0" smtClean="0">
                <a:latin typeface="Arial Narrow" pitchFamily="34" charset="0"/>
              </a:rPr>
              <a:t>Aglomerantes</a:t>
            </a: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Argamassa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Concretos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Madeiras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Produtos cerâmicos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Produtos siderúrgicos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
        <p:nvSpPr>
          <p:cNvPr id="8" name="Rectangle 4"/>
          <p:cNvSpPr txBox="1">
            <a:spLocks noChangeArrowheads="1"/>
          </p:cNvSpPr>
          <p:nvPr/>
        </p:nvSpPr>
        <p:spPr>
          <a:xfrm>
            <a:off x="4648200" y="2362200"/>
            <a:ext cx="4267200" cy="3733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Produtos plásticos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Vidros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Tintas e acessórios (corantes, diluentes, secantes, vernizes, pincéis,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2400" b="0" i="0" u="none" strike="noStrike" kern="1200" cap="none" spc="0" normalizeH="0" baseline="0" noProof="0" dirty="0" smtClean="0">
                <a:ln>
                  <a:noFill/>
                </a:ln>
                <a:solidFill>
                  <a:schemeClr val="tx1"/>
                </a:solidFill>
                <a:effectLst/>
                <a:uLnTx/>
                <a:uFillTx/>
                <a:latin typeface="Arial Narrow" pitchFamily="34" charset="0"/>
              </a:rPr>
              <a:t>Substâncias </a:t>
            </a:r>
            <a:r>
              <a:rPr lang="pt-BR" sz="2400" dirty="0" smtClean="0">
                <a:latin typeface="Arial Narrow" pitchFamily="34" charset="0"/>
              </a:rPr>
              <a:t>d</a:t>
            </a:r>
            <a:r>
              <a:rPr kumimoji="0" lang="pt-BR" sz="2400" b="0" i="0" u="none" strike="noStrike" kern="1200" cap="none" spc="0" normalizeH="0" baseline="0" noProof="0" dirty="0" err="1" smtClean="0">
                <a:ln>
                  <a:noFill/>
                </a:ln>
                <a:solidFill>
                  <a:schemeClr val="tx1"/>
                </a:solidFill>
                <a:effectLst/>
                <a:uLnTx/>
                <a:uFillTx/>
                <a:latin typeface="Arial Narrow" pitchFamily="34" charset="0"/>
              </a:rPr>
              <a:t>iversas</a:t>
            </a:r>
            <a:r>
              <a:rPr kumimoji="0" lang="pt-BR" sz="2400" b="0" i="0" u="none" strike="noStrike" kern="1200" cap="none" spc="0" normalizeH="0" baseline="0" noProof="0" dirty="0" smtClean="0">
                <a:ln>
                  <a:noFill/>
                </a:ln>
                <a:solidFill>
                  <a:schemeClr val="tx1"/>
                </a:solidFill>
                <a:effectLst/>
                <a:uLnTx/>
                <a:uFillTx/>
                <a:latin typeface="Arial Narrow" pitchFamily="34" charset="0"/>
              </a:rPr>
              <a:t> (cortiças, borrachas, etc.....)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AGREGADO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3" name="Espaço Reservado para Conteúdo 2"/>
          <p:cNvSpPr txBox="1">
            <a:spLocks/>
          </p:cNvSpPr>
          <p:nvPr/>
        </p:nvSpPr>
        <p:spPr>
          <a:xfrm>
            <a:off x="381000" y="1143001"/>
            <a:ext cx="8458200" cy="1371600"/>
          </a:xfrm>
          <a:prstGeom prst="rect">
            <a:avLst/>
          </a:prstGeom>
        </p:spPr>
        <p:txBody>
          <a:bodyPr>
            <a:noAutofit/>
          </a:bodyPr>
          <a:lstStyle/>
          <a:p>
            <a:pPr marL="342900" indent="-342900">
              <a:spcBef>
                <a:spcPct val="20000"/>
              </a:spcBef>
              <a:spcAft>
                <a:spcPts val="600"/>
              </a:spcAft>
              <a:defRPr/>
            </a:pPr>
            <a:r>
              <a:rPr lang="pt-BR" sz="2400" dirty="0" smtClean="0">
                <a:latin typeface="Arial Narrow" pitchFamily="34" charset="0"/>
              </a:rPr>
              <a:t>	É o material granular, sem forma e volumes definidos, geralmente inerte, de dimensão e propriedades adequadas para uso em obras de engenharia.</a:t>
            </a:r>
          </a:p>
          <a:p>
            <a:pPr marL="342900" lvl="0" indent="-342900">
              <a:spcBef>
                <a:spcPct val="20000"/>
              </a:spcBef>
              <a:spcAft>
                <a:spcPts val="600"/>
              </a:spcAft>
              <a:defRPr/>
            </a:pPr>
            <a:endParaRPr lang="pt-BR" sz="2400" dirty="0" smtClean="0">
              <a:latin typeface="Arial Narrow" pitchFamily="34" charset="0"/>
            </a:endParaRPr>
          </a:p>
          <a:p>
            <a:pPr marL="342900" lvl="0" indent="-342900">
              <a:spcBef>
                <a:spcPct val="20000"/>
              </a:spcBef>
              <a:spcAft>
                <a:spcPts val="600"/>
              </a:spcAft>
              <a:defRPr/>
            </a:pPr>
            <a:endParaRPr lang="pt-BR" sz="2400" dirty="0" smtClean="0">
              <a:solidFill>
                <a:schemeClr val="bg2">
                  <a:lumMod val="10000"/>
                </a:schemeClr>
              </a:solidFill>
              <a:latin typeface="Arial Narrow" pitchFamily="34" charset="0"/>
            </a:endParaRPr>
          </a:p>
          <a:p>
            <a:pPr marL="342900" lvl="0" indent="-342900">
              <a:spcBef>
                <a:spcPct val="20000"/>
              </a:spcBef>
              <a:spcAft>
                <a:spcPts val="600"/>
              </a:spcAft>
              <a:defRPr/>
            </a:pPr>
            <a:endParaRPr lang="en-US" sz="2400" dirty="0" smtClean="0">
              <a:solidFill>
                <a:schemeClr val="bg2">
                  <a:lumMod val="10000"/>
                </a:schemeClr>
              </a:solidFill>
              <a:latin typeface="Arial Narrow" pitchFamily="34" charset="0"/>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7" name="Retângulo 6"/>
          <p:cNvSpPr/>
          <p:nvPr/>
        </p:nvSpPr>
        <p:spPr>
          <a:xfrm>
            <a:off x="609600" y="3886200"/>
            <a:ext cx="7848600" cy="1938992"/>
          </a:xfrm>
          <a:prstGeom prst="rect">
            <a:avLst/>
          </a:prstGeom>
        </p:spPr>
        <p:txBody>
          <a:bodyPr wrap="square">
            <a:spAutoFit/>
          </a:bodyPr>
          <a:lstStyle/>
          <a:p>
            <a:pPr>
              <a:buFontTx/>
              <a:buChar char="•"/>
            </a:pPr>
            <a:r>
              <a:rPr lang="pt-BR" sz="2400" b="1" i="1" dirty="0" smtClean="0">
                <a:solidFill>
                  <a:schemeClr val="tx2"/>
                </a:solidFill>
                <a:latin typeface="Arial Narrow" pitchFamily="34" charset="0"/>
              </a:rPr>
              <a:t>Ponto de vista econômico</a:t>
            </a:r>
            <a:r>
              <a:rPr lang="pt-BR" sz="2400" dirty="0" smtClean="0">
                <a:solidFill>
                  <a:schemeClr val="tx2"/>
                </a:solidFill>
                <a:latin typeface="Arial Narrow" pitchFamily="34" charset="0"/>
              </a:rPr>
              <a:t>:</a:t>
            </a:r>
            <a:r>
              <a:rPr lang="pt-BR" sz="2400" dirty="0" smtClean="0">
                <a:latin typeface="Arial Narrow" pitchFamily="34" charset="0"/>
              </a:rPr>
              <a:t> faz volume, aumentando o rendimento;</a:t>
            </a:r>
          </a:p>
          <a:p>
            <a:pPr>
              <a:buFontTx/>
              <a:buChar char="•"/>
            </a:pPr>
            <a:endParaRPr lang="pt-BR" sz="2400" dirty="0" smtClean="0">
              <a:latin typeface="Arial Narrow" pitchFamily="34" charset="0"/>
            </a:endParaRPr>
          </a:p>
          <a:p>
            <a:pPr>
              <a:buFontTx/>
              <a:buChar char="•"/>
            </a:pPr>
            <a:r>
              <a:rPr lang="pt-BR" sz="2400" b="1" i="1" dirty="0" smtClean="0">
                <a:solidFill>
                  <a:schemeClr val="tx2"/>
                </a:solidFill>
                <a:latin typeface="Arial Narrow" pitchFamily="34" charset="0"/>
              </a:rPr>
              <a:t>Ponto de vista técnico</a:t>
            </a:r>
            <a:r>
              <a:rPr lang="pt-BR" sz="2400" dirty="0" smtClean="0">
                <a:solidFill>
                  <a:schemeClr val="tx2"/>
                </a:solidFill>
                <a:latin typeface="Arial Narrow" pitchFamily="34" charset="0"/>
              </a:rPr>
              <a:t>:</a:t>
            </a:r>
            <a:r>
              <a:rPr lang="pt-BR" sz="2400" dirty="0" smtClean="0">
                <a:latin typeface="Arial Narrow" pitchFamily="34" charset="0"/>
              </a:rPr>
              <a:t> diminui a retração, aumenta a resistência a desgastes e ao fogo, influenciando na condutibilidade térmica. </a:t>
            </a:r>
          </a:p>
        </p:txBody>
      </p:sp>
      <p:sp>
        <p:nvSpPr>
          <p:cNvPr id="8" name="Título 1"/>
          <p:cNvSpPr txBox="1">
            <a:spLocks/>
          </p:cNvSpPr>
          <p:nvPr/>
        </p:nvSpPr>
        <p:spPr>
          <a:xfrm>
            <a:off x="152400" y="33528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003300"/>
                </a:solidFill>
                <a:latin typeface="Arial Narrow" pitchFamily="34" charset="0"/>
                <a:ea typeface="+mj-ea"/>
                <a:cs typeface="+mj-cs"/>
              </a:rPr>
              <a:t>IMPORTÂNCIA</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3"/>
          <p:cNvSpPr/>
          <p:nvPr/>
        </p:nvSpPr>
        <p:spPr>
          <a:xfrm>
            <a:off x="0" y="0"/>
            <a:ext cx="9144000" cy="457200"/>
          </a:xfrm>
          <a:prstGeom prst="flowChartProcess">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DAD"/>
              </a:solidFill>
            </a:endParaRPr>
          </a:p>
        </p:txBody>
      </p:sp>
      <p:sp>
        <p:nvSpPr>
          <p:cNvPr id="2" name="Título 1"/>
          <p:cNvSpPr txBox="1">
            <a:spLocks/>
          </p:cNvSpPr>
          <p:nvPr/>
        </p:nvSpPr>
        <p:spPr>
          <a:xfrm>
            <a:off x="152400" y="609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rgbClr val="003300"/>
                </a:solidFill>
                <a:effectLst/>
                <a:uLnTx/>
                <a:uFillTx/>
                <a:latin typeface="Arial Narrow" pitchFamily="34" charset="0"/>
                <a:ea typeface="+mj-ea"/>
                <a:cs typeface="+mj-cs"/>
              </a:rPr>
              <a:t>CLASSIFICAÇÃO</a:t>
            </a:r>
            <a:endParaRPr kumimoji="0" lang="en-US" sz="3000" b="1" i="0" u="none" strike="noStrike" kern="1200" cap="none" spc="0" normalizeH="0" baseline="0" noProof="0" dirty="0">
              <a:ln>
                <a:noFill/>
              </a:ln>
              <a:solidFill>
                <a:srgbClr val="003300"/>
              </a:solidFill>
              <a:effectLst/>
              <a:uLnTx/>
              <a:uFillTx/>
              <a:latin typeface="Arial Narrow" pitchFamily="34" charset="0"/>
              <a:ea typeface="+mj-ea"/>
              <a:cs typeface="+mj-cs"/>
            </a:endParaRPr>
          </a:p>
        </p:txBody>
      </p:sp>
      <p:sp>
        <p:nvSpPr>
          <p:cNvPr id="6" name="Título 1"/>
          <p:cNvSpPr txBox="1">
            <a:spLocks/>
          </p:cNvSpPr>
          <p:nvPr/>
        </p:nvSpPr>
        <p:spPr>
          <a:xfrm>
            <a:off x="838200" y="-381000"/>
            <a:ext cx="8229600" cy="1143000"/>
          </a:xfrm>
          <a:prstGeom prst="rect">
            <a:avLst/>
          </a:prstGeom>
        </p:spPr>
        <p:txBody>
          <a:bodyPr vert="horz" lIns="91440" tIns="45720" rIns="91440" bIns="45720" rtlCol="0" anchor="ctr">
            <a:normAutofit/>
          </a:bodyPr>
          <a:lstStyle/>
          <a:p>
            <a:pPr lvl="0" algn="r">
              <a:spcBef>
                <a:spcPct val="0"/>
              </a:spcBef>
              <a:defRPr/>
            </a:pPr>
            <a:r>
              <a:rPr kumimoji="0" lang="en-US" sz="2100" i="0" u="none" strike="noStrike" kern="1200" cap="none" spc="0" normalizeH="0" baseline="0" noProof="0" dirty="0" smtClean="0">
                <a:ln>
                  <a:noFill/>
                </a:ln>
                <a:solidFill>
                  <a:srgbClr val="37441C"/>
                </a:solidFill>
                <a:effectLst/>
                <a:uLnTx/>
                <a:uFillTx/>
                <a:latin typeface="Arial Narrow" pitchFamily="34" charset="0"/>
                <a:ea typeface="+mj-ea"/>
                <a:cs typeface="+mj-cs"/>
              </a:rPr>
              <a:t>Aula  05 </a:t>
            </a:r>
            <a:r>
              <a:rPr lang="pt-BR" sz="2100" dirty="0" smtClean="0">
                <a:solidFill>
                  <a:srgbClr val="37441C"/>
                </a:solidFill>
                <a:latin typeface="Arial Narrow" pitchFamily="34" charset="0"/>
                <a:ea typeface="+mj-ea"/>
                <a:cs typeface="+mj-cs"/>
              </a:rPr>
              <a:t>– Materiais de Construção</a:t>
            </a:r>
            <a:endParaRPr kumimoji="0" lang="en-US" sz="2100" i="0" u="none" strike="noStrike" kern="1200" cap="none" spc="0" normalizeH="0" baseline="0" noProof="0" dirty="0">
              <a:ln>
                <a:noFill/>
              </a:ln>
              <a:solidFill>
                <a:srgbClr val="37441C"/>
              </a:solidFill>
              <a:effectLst/>
              <a:uLnTx/>
              <a:uFillTx/>
              <a:latin typeface="Arial Narrow" pitchFamily="34" charset="0"/>
              <a:ea typeface="+mj-ea"/>
              <a:cs typeface="+mj-cs"/>
            </a:endParaRPr>
          </a:p>
        </p:txBody>
      </p:sp>
      <p:sp>
        <p:nvSpPr>
          <p:cNvPr id="7" name="Rectangle 3"/>
          <p:cNvSpPr txBox="1">
            <a:spLocks noChangeArrowheads="1"/>
          </p:cNvSpPr>
          <p:nvPr/>
        </p:nvSpPr>
        <p:spPr>
          <a:xfrm>
            <a:off x="685800" y="1828800"/>
            <a:ext cx="7467600" cy="41148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t-BR" sz="4000" b="0" i="0" u="none" strike="noStrike" kern="1200" cap="none" spc="0" normalizeH="0" baseline="0" noProof="0" dirty="0" smtClean="0">
                <a:ln>
                  <a:noFill/>
                </a:ln>
                <a:solidFill>
                  <a:schemeClr val="tx1"/>
                </a:solidFill>
                <a:effectLst/>
                <a:uLnTx/>
                <a:uFillTx/>
                <a:latin typeface="Arial Narrow" pitchFamily="34" charset="0"/>
              </a:rPr>
              <a:t>Os agregados classificam-se segundo a</a:t>
            </a:r>
            <a:r>
              <a:rPr kumimoji="0" lang="pt-BR" sz="4000" b="0" i="0" u="none" strike="noStrike" kern="1200" cap="none" spc="0" normalizeH="0" noProof="0" dirty="0" smtClean="0">
                <a:ln>
                  <a:noFill/>
                </a:ln>
                <a:solidFill>
                  <a:schemeClr val="tx1"/>
                </a:solidFill>
                <a:effectLst/>
                <a:uLnTx/>
                <a:uFillTx/>
                <a:latin typeface="Arial Narrow" pitchFamily="34" charset="0"/>
              </a:rPr>
              <a:t> origem, dimensões das partículas e o peso específico aparente.</a:t>
            </a:r>
            <a:endParaRPr kumimoji="0" lang="pt-BR" sz="4000" b="0" i="0" u="none" strike="noStrike" kern="1200" cap="none" spc="0" normalizeH="0" baseline="0" noProof="0" dirty="0" smtClean="0">
              <a:ln>
                <a:noFill/>
              </a:ln>
              <a:solidFill>
                <a:schemeClr val="tx1"/>
              </a:solidFill>
              <a:effectLst/>
              <a:uLnTx/>
              <a:uFillTx/>
              <a:latin typeface="Arial Narrow"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pt-BR" sz="2400" b="0" i="0"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5331</TotalTime>
  <Words>3291</Words>
  <Application>Microsoft Office PowerPoint</Application>
  <PresentationFormat>Apresentação na tela (4:3)</PresentationFormat>
  <Paragraphs>414</Paragraphs>
  <Slides>67</Slides>
  <Notes>0</Notes>
  <HiddenSlides>0</HiddenSlides>
  <MMClips>0</MMClips>
  <ScaleCrop>false</ScaleCrop>
  <HeadingPairs>
    <vt:vector size="4" baseType="variant">
      <vt:variant>
        <vt:lpstr>Tema</vt:lpstr>
      </vt:variant>
      <vt:variant>
        <vt:i4>3</vt:i4>
      </vt:variant>
      <vt:variant>
        <vt:lpstr>Títulos de slides</vt:lpstr>
      </vt:variant>
      <vt:variant>
        <vt:i4>67</vt:i4>
      </vt:variant>
    </vt:vector>
  </HeadingPairs>
  <TitlesOfParts>
    <vt:vector size="70" baseType="lpstr">
      <vt:lpstr>Tema do Office</vt:lpstr>
      <vt:lpstr>2_Tema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Construções e Instalações Rurais</dc:title>
  <dc:creator>usuario</dc:creator>
  <cp:lastModifiedBy>MATHEUS</cp:lastModifiedBy>
  <cp:revision>205</cp:revision>
  <dcterms:created xsi:type="dcterms:W3CDTF">2014-04-10T12:53:41Z</dcterms:created>
  <dcterms:modified xsi:type="dcterms:W3CDTF">2017-04-14T23:08:13Z</dcterms:modified>
</cp:coreProperties>
</file>