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73" r:id="rId2"/>
    <p:sldId id="263" r:id="rId3"/>
    <p:sldId id="265" r:id="rId4"/>
    <p:sldId id="272" r:id="rId5"/>
    <p:sldId id="266" r:id="rId6"/>
    <p:sldId id="271" r:id="rId7"/>
    <p:sldId id="274" r:id="rId8"/>
    <p:sldId id="269" r:id="rId9"/>
    <p:sldId id="270" r:id="rId10"/>
    <p:sldId id="267" r:id="rId11"/>
    <p:sldId id="275" r:id="rId12"/>
    <p:sldId id="258" r:id="rId13"/>
    <p:sldId id="268" r:id="rId14"/>
    <p:sldId id="257" r:id="rId15"/>
    <p:sldId id="260" r:id="rId16"/>
    <p:sldId id="261" r:id="rId17"/>
    <p:sldId id="262" r:id="rId1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65" autoAdjust="0"/>
  </p:normalViewPr>
  <p:slideViewPr>
    <p:cSldViewPr>
      <p:cViewPr>
        <p:scale>
          <a:sx n="60" d="100"/>
          <a:sy n="60" d="100"/>
        </p:scale>
        <p:origin x="-1560"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imes New Roman" panose="02020603050405020304" pitchFamily="18" charset="0"/>
                <a:cs typeface="Times New Roman" panose="02020603050405020304" pitchFamily="18" charset="0"/>
              </a:defRPr>
            </a:pPr>
            <a:r>
              <a:rPr lang="pt-BR" smtClean="0">
                <a:latin typeface="Times New Roman" panose="02020603050405020304" pitchFamily="18" charset="0"/>
                <a:cs typeface="Times New Roman" panose="02020603050405020304" pitchFamily="18" charset="0"/>
              </a:rPr>
              <a:t>NF</a:t>
            </a:r>
            <a:endParaRPr lang="pt-BR">
              <a:latin typeface="Times New Roman" panose="02020603050405020304" pitchFamily="18" charset="0"/>
              <a:cs typeface="Times New Roman" panose="02020603050405020304" pitchFamily="18" charset="0"/>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92D050"/>
              </a:solidFill>
            </c:spPr>
          </c:dPt>
          <c:dPt>
            <c:idx val="1"/>
            <c:invertIfNegative val="0"/>
            <c:bubble3D val="0"/>
            <c:spPr>
              <a:solidFill>
                <a:schemeClr val="accent6">
                  <a:lumMod val="60000"/>
                  <a:lumOff val="40000"/>
                </a:schemeClr>
              </a:solidFill>
            </c:spPr>
          </c:dPt>
          <c:dPt>
            <c:idx val="2"/>
            <c:invertIfNegative val="0"/>
            <c:bubble3D val="0"/>
            <c:spPr>
              <a:solidFill>
                <a:schemeClr val="accent3">
                  <a:lumMod val="75000"/>
                </a:schemeClr>
              </a:solidFill>
            </c:spPr>
          </c:dPt>
          <c:dLbls>
            <c:dLbl>
              <c:idx val="0"/>
              <c:layout>
                <c:manualLayout>
                  <c:x val="1.5065913370998081E-2"/>
                  <c:y val="-2.0997375328083989E-2"/>
                </c:manualLayout>
              </c:layout>
              <c:tx>
                <c:rich>
                  <a:bodyPr/>
                  <a:lstStyle/>
                  <a:p>
                    <a:r>
                      <a:rPr lang="en-US"/>
                      <a:t>a</a:t>
                    </a:r>
                  </a:p>
                </c:rich>
              </c:tx>
              <c:showLegendKey val="0"/>
              <c:showVal val="1"/>
              <c:showCatName val="0"/>
              <c:showSerName val="0"/>
              <c:showPercent val="0"/>
              <c:showBubbleSize val="0"/>
            </c:dLbl>
            <c:dLbl>
              <c:idx val="1"/>
              <c:layout>
                <c:manualLayout>
                  <c:x val="1.8832391713747645E-2"/>
                  <c:y val="-1.5748031496062943E-2"/>
                </c:manualLayout>
              </c:layout>
              <c:tx>
                <c:rich>
                  <a:bodyPr/>
                  <a:lstStyle/>
                  <a:p>
                    <a:r>
                      <a:rPr lang="en-US"/>
                      <a:t>a</a:t>
                    </a:r>
                  </a:p>
                </c:rich>
              </c:tx>
              <c:showLegendKey val="0"/>
              <c:showVal val="1"/>
              <c:showCatName val="0"/>
              <c:showSerName val="0"/>
              <c:showPercent val="0"/>
              <c:showBubbleSize val="0"/>
            </c:dLbl>
            <c:dLbl>
              <c:idx val="2"/>
              <c:layout>
                <c:manualLayout>
                  <c:x val="1.8832391713747645E-2"/>
                  <c:y val="-1.5748031496062992E-2"/>
                </c:manualLayout>
              </c:layout>
              <c:tx>
                <c:rich>
                  <a:bodyPr/>
                  <a:lstStyle/>
                  <a:p>
                    <a:r>
                      <a:rPr lang="en-US"/>
                      <a:t>b</a:t>
                    </a:r>
                  </a:p>
                </c:rich>
              </c:tx>
              <c:showLegendKey val="0"/>
              <c:showVal val="1"/>
              <c:showCatName val="0"/>
              <c:showSerName val="0"/>
              <c:showPercent val="0"/>
              <c:showBubbleSize val="0"/>
            </c:dLbl>
            <c:dLbl>
              <c:idx val="3"/>
              <c:layout>
                <c:manualLayout>
                  <c:x val="2.2598870056497175E-2"/>
                  <c:y val="-1.5748031496062992E-2"/>
                </c:manualLayout>
              </c:layout>
              <c:tx>
                <c:rich>
                  <a:bodyPr/>
                  <a:lstStyle/>
                  <a:p>
                    <a:r>
                      <a:rPr lang="en-US"/>
                      <a:t>a</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Plan1!$G$5:$G$8</c:f>
              <c:strCache>
                <c:ptCount val="4"/>
                <c:pt idx="0">
                  <c:v>Tropstrato</c:v>
                </c:pt>
                <c:pt idx="1">
                  <c:v>Composto</c:v>
                </c:pt>
                <c:pt idx="2">
                  <c:v>Húmus</c:v>
                </c:pt>
                <c:pt idx="3">
                  <c:v>C + T </c:v>
                </c:pt>
              </c:strCache>
            </c:strRef>
          </c:cat>
          <c:val>
            <c:numRef>
              <c:f>Plan1!$H$5:$H$8</c:f>
              <c:numCache>
                <c:formatCode>General</c:formatCode>
                <c:ptCount val="4"/>
                <c:pt idx="0">
                  <c:v>3.6</c:v>
                </c:pt>
                <c:pt idx="1">
                  <c:v>3.58</c:v>
                </c:pt>
                <c:pt idx="2">
                  <c:v>2.2000000000000002</c:v>
                </c:pt>
                <c:pt idx="3">
                  <c:v>3.7</c:v>
                </c:pt>
              </c:numCache>
            </c:numRef>
          </c:val>
        </c:ser>
        <c:dLbls>
          <c:showLegendKey val="0"/>
          <c:showVal val="0"/>
          <c:showCatName val="0"/>
          <c:showSerName val="0"/>
          <c:showPercent val="0"/>
          <c:showBubbleSize val="0"/>
        </c:dLbls>
        <c:gapWidth val="150"/>
        <c:shape val="box"/>
        <c:axId val="127419904"/>
        <c:axId val="128881728"/>
        <c:axId val="0"/>
      </c:bar3DChart>
      <c:catAx>
        <c:axId val="127419904"/>
        <c:scaling>
          <c:orientation val="minMax"/>
        </c:scaling>
        <c:delete val="0"/>
        <c:axPos val="b"/>
        <c:majorTickMark val="out"/>
        <c:minorTickMark val="none"/>
        <c:tickLblPos val="nextTo"/>
        <c:crossAx val="128881728"/>
        <c:crosses val="autoZero"/>
        <c:auto val="1"/>
        <c:lblAlgn val="ctr"/>
        <c:lblOffset val="100"/>
        <c:noMultiLvlLbl val="0"/>
      </c:catAx>
      <c:valAx>
        <c:axId val="128881728"/>
        <c:scaling>
          <c:orientation val="minMax"/>
        </c:scaling>
        <c:delete val="0"/>
        <c:axPos val="l"/>
        <c:numFmt formatCode="General" sourceLinked="1"/>
        <c:majorTickMark val="out"/>
        <c:minorTickMark val="none"/>
        <c:tickLblPos val="nextTo"/>
        <c:crossAx val="12741990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imes New Roman" panose="02020603050405020304" pitchFamily="18" charset="0"/>
                <a:cs typeface="Times New Roman" panose="02020603050405020304" pitchFamily="18" charset="0"/>
              </a:defRPr>
            </a:pPr>
            <a:r>
              <a:rPr lang="pt-BR" smtClean="0">
                <a:latin typeface="Times New Roman" panose="02020603050405020304" pitchFamily="18" charset="0"/>
                <a:cs typeface="Times New Roman" panose="02020603050405020304" pitchFamily="18" charset="0"/>
              </a:rPr>
              <a:t>CPA (cm)</a:t>
            </a:r>
            <a:endParaRPr lang="pt-BR">
              <a:latin typeface="Times New Roman" panose="02020603050405020304" pitchFamily="18" charset="0"/>
              <a:cs typeface="Times New Roman" panose="02020603050405020304" pitchFamily="18" charset="0"/>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92D050"/>
            </a:solidFill>
          </c:spPr>
          <c:invertIfNegative val="0"/>
          <c:dPt>
            <c:idx val="1"/>
            <c:invertIfNegative val="0"/>
            <c:bubble3D val="0"/>
            <c:spPr>
              <a:solidFill>
                <a:schemeClr val="accent6">
                  <a:lumMod val="60000"/>
                  <a:lumOff val="40000"/>
                </a:schemeClr>
              </a:solidFill>
            </c:spPr>
          </c:dPt>
          <c:dPt>
            <c:idx val="2"/>
            <c:invertIfNegative val="0"/>
            <c:bubble3D val="0"/>
            <c:spPr>
              <a:solidFill>
                <a:schemeClr val="accent3">
                  <a:lumMod val="75000"/>
                </a:schemeClr>
              </a:solidFill>
            </c:spPr>
          </c:dPt>
          <c:dPt>
            <c:idx val="3"/>
            <c:invertIfNegative val="0"/>
            <c:bubble3D val="0"/>
            <c:spPr>
              <a:solidFill>
                <a:schemeClr val="accent1"/>
              </a:solidFill>
            </c:spPr>
          </c:dPt>
          <c:dLbls>
            <c:dLbl>
              <c:idx val="0"/>
              <c:layout>
                <c:manualLayout>
                  <c:x val="1.9444444444444445E-2"/>
                  <c:y val="-1.8518518518518517E-2"/>
                </c:manualLayout>
              </c:layout>
              <c:tx>
                <c:rich>
                  <a:bodyPr/>
                  <a:lstStyle/>
                  <a:p>
                    <a:r>
                      <a:rPr lang="en-US"/>
                      <a:t>b</a:t>
                    </a:r>
                  </a:p>
                </c:rich>
              </c:tx>
              <c:showLegendKey val="0"/>
              <c:showVal val="1"/>
              <c:showCatName val="0"/>
              <c:showSerName val="0"/>
              <c:showPercent val="0"/>
              <c:showBubbleSize val="0"/>
            </c:dLbl>
            <c:dLbl>
              <c:idx val="1"/>
              <c:layout>
                <c:manualLayout>
                  <c:x val="1.3888888888888888E-2"/>
                  <c:y val="-1.3888888888888931E-2"/>
                </c:manualLayout>
              </c:layout>
              <c:tx>
                <c:rich>
                  <a:bodyPr/>
                  <a:lstStyle/>
                  <a:p>
                    <a:r>
                      <a:rPr lang="en-US"/>
                      <a:t>b</a:t>
                    </a:r>
                  </a:p>
                </c:rich>
              </c:tx>
              <c:showLegendKey val="0"/>
              <c:showVal val="1"/>
              <c:showCatName val="0"/>
              <c:showSerName val="0"/>
              <c:showPercent val="0"/>
              <c:showBubbleSize val="0"/>
            </c:dLbl>
            <c:dLbl>
              <c:idx val="2"/>
              <c:layout>
                <c:manualLayout>
                  <c:x val="1.9444444444444445E-2"/>
                  <c:y val="-2.314814814814815E-2"/>
                </c:manualLayout>
              </c:layout>
              <c:tx>
                <c:rich>
                  <a:bodyPr/>
                  <a:lstStyle/>
                  <a:p>
                    <a:r>
                      <a:rPr lang="en-US"/>
                      <a:t>a</a:t>
                    </a:r>
                  </a:p>
                </c:rich>
              </c:tx>
              <c:showLegendKey val="0"/>
              <c:showVal val="1"/>
              <c:showCatName val="0"/>
              <c:showSerName val="0"/>
              <c:showPercent val="0"/>
              <c:showBubbleSize val="0"/>
            </c:dLbl>
            <c:dLbl>
              <c:idx val="3"/>
              <c:layout>
                <c:manualLayout>
                  <c:x val="2.4999999999999797E-2"/>
                  <c:y val="-1.8518518518518517E-2"/>
                </c:manualLayout>
              </c:layout>
              <c:tx>
                <c:rich>
                  <a:bodyPr/>
                  <a:lstStyle/>
                  <a:p>
                    <a:r>
                      <a:rPr lang="en-US"/>
                      <a:t>b</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Plan2!$E$4:$E$7</c:f>
              <c:strCache>
                <c:ptCount val="4"/>
                <c:pt idx="0">
                  <c:v>Tropstrato</c:v>
                </c:pt>
                <c:pt idx="1">
                  <c:v>Composto</c:v>
                </c:pt>
                <c:pt idx="2">
                  <c:v>Húmus</c:v>
                </c:pt>
                <c:pt idx="3">
                  <c:v>C + T </c:v>
                </c:pt>
              </c:strCache>
            </c:strRef>
          </c:cat>
          <c:val>
            <c:numRef>
              <c:f>Plan2!$F$4:$F$7</c:f>
              <c:numCache>
                <c:formatCode>General</c:formatCode>
                <c:ptCount val="4"/>
                <c:pt idx="0">
                  <c:v>6.85</c:v>
                </c:pt>
                <c:pt idx="1">
                  <c:v>9.23</c:v>
                </c:pt>
                <c:pt idx="2">
                  <c:v>17.690000000000001</c:v>
                </c:pt>
                <c:pt idx="3">
                  <c:v>8.64</c:v>
                </c:pt>
              </c:numCache>
            </c:numRef>
          </c:val>
        </c:ser>
        <c:dLbls>
          <c:showLegendKey val="0"/>
          <c:showVal val="0"/>
          <c:showCatName val="0"/>
          <c:showSerName val="0"/>
          <c:showPercent val="0"/>
          <c:showBubbleSize val="0"/>
        </c:dLbls>
        <c:gapWidth val="150"/>
        <c:shape val="box"/>
        <c:axId val="127419392"/>
        <c:axId val="128883456"/>
        <c:axId val="0"/>
      </c:bar3DChart>
      <c:catAx>
        <c:axId val="127419392"/>
        <c:scaling>
          <c:orientation val="minMax"/>
        </c:scaling>
        <c:delete val="0"/>
        <c:axPos val="b"/>
        <c:majorTickMark val="out"/>
        <c:minorTickMark val="none"/>
        <c:tickLblPos val="nextTo"/>
        <c:crossAx val="128883456"/>
        <c:crosses val="autoZero"/>
        <c:auto val="1"/>
        <c:lblAlgn val="ctr"/>
        <c:lblOffset val="100"/>
        <c:noMultiLvlLbl val="0"/>
      </c:catAx>
      <c:valAx>
        <c:axId val="128883456"/>
        <c:scaling>
          <c:orientation val="minMax"/>
        </c:scaling>
        <c:delete val="0"/>
        <c:axPos val="l"/>
        <c:numFmt formatCode="General" sourceLinked="1"/>
        <c:majorTickMark val="out"/>
        <c:minorTickMark val="none"/>
        <c:tickLblPos val="nextTo"/>
        <c:crossAx val="12741939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imes New Roman" panose="02020603050405020304" pitchFamily="18" charset="0"/>
                <a:cs typeface="Times New Roman" panose="02020603050405020304" pitchFamily="18" charset="0"/>
              </a:defRPr>
            </a:pPr>
            <a:r>
              <a:rPr lang="pt-BR" smtClean="0">
                <a:latin typeface="Times New Roman" panose="02020603050405020304" pitchFamily="18" charset="0"/>
                <a:cs typeface="Times New Roman" panose="02020603050405020304" pitchFamily="18" charset="0"/>
              </a:rPr>
              <a:t>DC (mm)</a:t>
            </a:r>
            <a:endParaRPr lang="pt-BR">
              <a:latin typeface="Times New Roman" panose="02020603050405020304" pitchFamily="18" charset="0"/>
              <a:cs typeface="Times New Roman" panose="02020603050405020304" pitchFamily="18" charset="0"/>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92D050"/>
              </a:solidFill>
            </c:spPr>
          </c:dPt>
          <c:dPt>
            <c:idx val="1"/>
            <c:invertIfNegative val="0"/>
            <c:bubble3D val="0"/>
            <c:spPr>
              <a:solidFill>
                <a:schemeClr val="accent6">
                  <a:lumMod val="60000"/>
                  <a:lumOff val="40000"/>
                </a:schemeClr>
              </a:solidFill>
            </c:spPr>
          </c:dPt>
          <c:dPt>
            <c:idx val="2"/>
            <c:invertIfNegative val="0"/>
            <c:bubble3D val="0"/>
            <c:spPr>
              <a:solidFill>
                <a:schemeClr val="accent3">
                  <a:lumMod val="75000"/>
                </a:schemeClr>
              </a:solidFill>
            </c:spPr>
          </c:dPt>
          <c:dLbls>
            <c:dLbl>
              <c:idx val="0"/>
              <c:layout>
                <c:manualLayout>
                  <c:x val="1.5677270426742707E-2"/>
                  <c:y val="-1.1446896764313803E-2"/>
                </c:manualLayout>
              </c:layout>
              <c:tx>
                <c:rich>
                  <a:bodyPr/>
                  <a:lstStyle/>
                  <a:p>
                    <a:r>
                      <a:rPr lang="en-US" smtClean="0"/>
                      <a:t>b</a:t>
                    </a:r>
                    <a:endParaRPr lang="en-US"/>
                  </a:p>
                </c:rich>
              </c:tx>
              <c:showLegendKey val="0"/>
              <c:showVal val="1"/>
              <c:showCatName val="0"/>
              <c:showSerName val="0"/>
              <c:showPercent val="0"/>
              <c:showBubbleSize val="0"/>
            </c:dLbl>
            <c:dLbl>
              <c:idx val="1"/>
              <c:layout>
                <c:manualLayout>
                  <c:x val="1.9596588033428383E-2"/>
                  <c:y val="-2.8617241910784456E-2"/>
                </c:manualLayout>
              </c:layout>
              <c:tx>
                <c:rich>
                  <a:bodyPr/>
                  <a:lstStyle/>
                  <a:p>
                    <a:r>
                      <a:rPr lang="en-US" smtClean="0"/>
                      <a:t>b</a:t>
                    </a:r>
                    <a:endParaRPr lang="en-US"/>
                  </a:p>
                </c:rich>
              </c:tx>
              <c:showLegendKey val="0"/>
              <c:showVal val="1"/>
              <c:showCatName val="0"/>
              <c:showSerName val="0"/>
              <c:showPercent val="0"/>
              <c:showBubbleSize val="0"/>
            </c:dLbl>
            <c:dLbl>
              <c:idx val="2"/>
              <c:layout>
                <c:manualLayout>
                  <c:x val="2.3515905640114063E-2"/>
                  <c:y val="-1.1446896764313857E-2"/>
                </c:manualLayout>
              </c:layout>
              <c:tx>
                <c:rich>
                  <a:bodyPr/>
                  <a:lstStyle/>
                  <a:p>
                    <a:r>
                      <a:rPr lang="en-US" smtClean="0"/>
                      <a:t>a</a:t>
                    </a:r>
                    <a:endParaRPr lang="en-US"/>
                  </a:p>
                </c:rich>
              </c:tx>
              <c:showLegendKey val="0"/>
              <c:showVal val="1"/>
              <c:showCatName val="0"/>
              <c:showSerName val="0"/>
              <c:showPercent val="0"/>
              <c:showBubbleSize val="0"/>
            </c:dLbl>
            <c:dLbl>
              <c:idx val="3"/>
              <c:layout>
                <c:manualLayout>
                  <c:x val="1.5676961819057141E-2"/>
                  <c:y val="-5.7234483821569015E-3"/>
                </c:manualLayout>
              </c:layout>
              <c:tx>
                <c:rich>
                  <a:bodyPr/>
                  <a:lstStyle/>
                  <a:p>
                    <a:r>
                      <a:rPr lang="en-US" smtClean="0"/>
                      <a:t>b</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Plan3!$C$5:$C$8</c:f>
              <c:strCache>
                <c:ptCount val="4"/>
                <c:pt idx="0">
                  <c:v>Tropstrato</c:v>
                </c:pt>
                <c:pt idx="1">
                  <c:v>Composto</c:v>
                </c:pt>
                <c:pt idx="2">
                  <c:v>Húmus</c:v>
                </c:pt>
                <c:pt idx="3">
                  <c:v>C + T </c:v>
                </c:pt>
              </c:strCache>
            </c:strRef>
          </c:cat>
          <c:val>
            <c:numRef>
              <c:f>Plan3!$D$5:$D$8</c:f>
              <c:numCache>
                <c:formatCode>General</c:formatCode>
                <c:ptCount val="4"/>
                <c:pt idx="0">
                  <c:v>2.68</c:v>
                </c:pt>
                <c:pt idx="1">
                  <c:v>2.77</c:v>
                </c:pt>
                <c:pt idx="2">
                  <c:v>3.64</c:v>
                </c:pt>
                <c:pt idx="3">
                  <c:v>2.73</c:v>
                </c:pt>
              </c:numCache>
            </c:numRef>
          </c:val>
        </c:ser>
        <c:dLbls>
          <c:showLegendKey val="0"/>
          <c:showVal val="0"/>
          <c:showCatName val="0"/>
          <c:showSerName val="0"/>
          <c:showPercent val="0"/>
          <c:showBubbleSize val="0"/>
        </c:dLbls>
        <c:gapWidth val="150"/>
        <c:shape val="box"/>
        <c:axId val="127420416"/>
        <c:axId val="145236544"/>
        <c:axId val="0"/>
      </c:bar3DChart>
      <c:catAx>
        <c:axId val="127420416"/>
        <c:scaling>
          <c:orientation val="minMax"/>
        </c:scaling>
        <c:delete val="0"/>
        <c:axPos val="b"/>
        <c:majorTickMark val="out"/>
        <c:minorTickMark val="none"/>
        <c:tickLblPos val="nextTo"/>
        <c:crossAx val="145236544"/>
        <c:crosses val="autoZero"/>
        <c:auto val="1"/>
        <c:lblAlgn val="ctr"/>
        <c:lblOffset val="100"/>
        <c:noMultiLvlLbl val="0"/>
      </c:catAx>
      <c:valAx>
        <c:axId val="145236544"/>
        <c:scaling>
          <c:orientation val="minMax"/>
        </c:scaling>
        <c:delete val="0"/>
        <c:axPos val="l"/>
        <c:numFmt formatCode="General" sourceLinked="1"/>
        <c:majorTickMark val="out"/>
        <c:minorTickMark val="none"/>
        <c:tickLblPos val="nextTo"/>
        <c:crossAx val="12742041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imes New Roman" panose="02020603050405020304" pitchFamily="18" charset="0"/>
                <a:cs typeface="Times New Roman" panose="02020603050405020304" pitchFamily="18" charset="0"/>
              </a:defRPr>
            </a:pPr>
            <a:r>
              <a:rPr lang="pt-BR" smtClean="0">
                <a:latin typeface="Times New Roman" panose="02020603050405020304" pitchFamily="18" charset="0"/>
                <a:cs typeface="Times New Roman" panose="02020603050405020304" pitchFamily="18" charset="0"/>
              </a:rPr>
              <a:t>MSPA (g)</a:t>
            </a:r>
            <a:endParaRPr lang="pt-BR">
              <a:latin typeface="Times New Roman" panose="02020603050405020304" pitchFamily="18" charset="0"/>
              <a:cs typeface="Times New Roman" panose="02020603050405020304" pitchFamily="18" charset="0"/>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92D050"/>
              </a:solidFill>
            </c:spPr>
          </c:dPt>
          <c:dPt>
            <c:idx val="1"/>
            <c:invertIfNegative val="0"/>
            <c:bubble3D val="0"/>
            <c:spPr>
              <a:solidFill>
                <a:schemeClr val="accent6">
                  <a:lumMod val="60000"/>
                  <a:lumOff val="40000"/>
                </a:schemeClr>
              </a:solidFill>
            </c:spPr>
          </c:dPt>
          <c:dPt>
            <c:idx val="2"/>
            <c:invertIfNegative val="0"/>
            <c:bubble3D val="0"/>
            <c:spPr>
              <a:solidFill>
                <a:schemeClr val="accent3">
                  <a:lumMod val="75000"/>
                </a:schemeClr>
              </a:solidFill>
            </c:spPr>
          </c:dPt>
          <c:dLbls>
            <c:dLbl>
              <c:idx val="0"/>
              <c:layout>
                <c:manualLayout>
                  <c:x val="1.1257614402182297E-2"/>
                  <c:y val="0"/>
                </c:manualLayout>
              </c:layout>
              <c:tx>
                <c:rich>
                  <a:bodyPr/>
                  <a:lstStyle/>
                  <a:p>
                    <a:r>
                      <a:rPr lang="en-US" smtClean="0"/>
                      <a:t>b</a:t>
                    </a:r>
                    <a:endParaRPr lang="en-US"/>
                  </a:p>
                </c:rich>
              </c:tx>
              <c:showLegendKey val="0"/>
              <c:showVal val="1"/>
              <c:showCatName val="0"/>
              <c:showSerName val="0"/>
              <c:showPercent val="0"/>
              <c:showBubbleSize val="0"/>
            </c:dLbl>
            <c:dLbl>
              <c:idx val="1"/>
              <c:layout>
                <c:manualLayout>
                  <c:x val="2.626776693842528E-2"/>
                  <c:y val="-2.0859339071020302E-2"/>
                </c:manualLayout>
              </c:layout>
              <c:tx>
                <c:rich>
                  <a:bodyPr/>
                  <a:lstStyle/>
                  <a:p>
                    <a:r>
                      <a:rPr lang="en-US" smtClean="0"/>
                      <a:t>a</a:t>
                    </a:r>
                    <a:endParaRPr lang="en-US"/>
                  </a:p>
                </c:rich>
              </c:tx>
              <c:showLegendKey val="0"/>
              <c:showVal val="1"/>
              <c:showCatName val="0"/>
              <c:showSerName val="0"/>
              <c:showPercent val="0"/>
              <c:showBubbleSize val="0"/>
            </c:dLbl>
            <c:dLbl>
              <c:idx val="2"/>
              <c:layout>
                <c:manualLayout>
                  <c:x val="1.8762690670303773E-2"/>
                  <c:y val="-6.9531130236734498E-3"/>
                </c:manualLayout>
              </c:layout>
              <c:tx>
                <c:rich>
                  <a:bodyPr/>
                  <a:lstStyle/>
                  <a:p>
                    <a:r>
                      <a:rPr lang="en-US" smtClean="0"/>
                      <a:t>a</a:t>
                    </a:r>
                    <a:endParaRPr lang="en-US"/>
                  </a:p>
                </c:rich>
              </c:tx>
              <c:showLegendKey val="0"/>
              <c:showVal val="1"/>
              <c:showCatName val="0"/>
              <c:showSerName val="0"/>
              <c:showPercent val="0"/>
              <c:showBubbleSize val="0"/>
            </c:dLbl>
            <c:dLbl>
              <c:idx val="3"/>
              <c:layout>
                <c:manualLayout>
                  <c:x val="1.8762690670303773E-2"/>
                  <c:y val="-6.9536605128878957E-3"/>
                </c:manualLayout>
              </c:layout>
              <c:tx>
                <c:rich>
                  <a:bodyPr/>
                  <a:lstStyle/>
                  <a:p>
                    <a:r>
                      <a:rPr lang="en-US" smtClean="0"/>
                      <a:t>a</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Plan4!$D$4:$D$7</c:f>
              <c:strCache>
                <c:ptCount val="4"/>
                <c:pt idx="0">
                  <c:v>Tropstrato</c:v>
                </c:pt>
                <c:pt idx="1">
                  <c:v>Composto</c:v>
                </c:pt>
                <c:pt idx="2">
                  <c:v>Húmus</c:v>
                </c:pt>
                <c:pt idx="3">
                  <c:v>C + T </c:v>
                </c:pt>
              </c:strCache>
            </c:strRef>
          </c:cat>
          <c:val>
            <c:numRef>
              <c:f>Plan4!$E$4:$E$7</c:f>
              <c:numCache>
                <c:formatCode>General</c:formatCode>
                <c:ptCount val="4"/>
                <c:pt idx="0">
                  <c:v>0.15</c:v>
                </c:pt>
                <c:pt idx="1">
                  <c:v>0.19</c:v>
                </c:pt>
                <c:pt idx="2">
                  <c:v>0.21</c:v>
                </c:pt>
                <c:pt idx="3">
                  <c:v>0.18</c:v>
                </c:pt>
              </c:numCache>
            </c:numRef>
          </c:val>
        </c:ser>
        <c:dLbls>
          <c:showLegendKey val="0"/>
          <c:showVal val="0"/>
          <c:showCatName val="0"/>
          <c:showSerName val="0"/>
          <c:showPercent val="0"/>
          <c:showBubbleSize val="0"/>
        </c:dLbls>
        <c:gapWidth val="150"/>
        <c:shape val="box"/>
        <c:axId val="127420928"/>
        <c:axId val="145238272"/>
        <c:axId val="0"/>
      </c:bar3DChart>
      <c:catAx>
        <c:axId val="127420928"/>
        <c:scaling>
          <c:orientation val="minMax"/>
        </c:scaling>
        <c:delete val="0"/>
        <c:axPos val="b"/>
        <c:majorTickMark val="out"/>
        <c:minorTickMark val="none"/>
        <c:tickLblPos val="nextTo"/>
        <c:crossAx val="145238272"/>
        <c:crosses val="autoZero"/>
        <c:auto val="1"/>
        <c:lblAlgn val="ctr"/>
        <c:lblOffset val="100"/>
        <c:noMultiLvlLbl val="0"/>
      </c:catAx>
      <c:valAx>
        <c:axId val="145238272"/>
        <c:scaling>
          <c:orientation val="minMax"/>
        </c:scaling>
        <c:delete val="0"/>
        <c:axPos val="l"/>
        <c:numFmt formatCode="General" sourceLinked="1"/>
        <c:majorTickMark val="out"/>
        <c:minorTickMark val="none"/>
        <c:tickLblPos val="nextTo"/>
        <c:crossAx val="12742092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BR" smtClean="0"/>
              <a:t>IVE</a:t>
            </a:r>
            <a:endParaRPr lang="pt-B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92D050"/>
              </a:solidFill>
            </c:spPr>
          </c:dPt>
          <c:dPt>
            <c:idx val="1"/>
            <c:invertIfNegative val="0"/>
            <c:bubble3D val="0"/>
            <c:spPr>
              <a:solidFill>
                <a:schemeClr val="accent6">
                  <a:lumMod val="60000"/>
                  <a:lumOff val="40000"/>
                </a:schemeClr>
              </a:solidFill>
            </c:spPr>
          </c:dPt>
          <c:dPt>
            <c:idx val="2"/>
            <c:invertIfNegative val="0"/>
            <c:bubble3D val="0"/>
            <c:spPr>
              <a:solidFill>
                <a:schemeClr val="accent3">
                  <a:lumMod val="75000"/>
                </a:schemeClr>
              </a:solidFill>
            </c:spPr>
          </c:dPt>
          <c:dLbls>
            <c:dLbl>
              <c:idx val="0"/>
              <c:layout>
                <c:manualLayout>
                  <c:x val="1.5668350396379069E-2"/>
                  <c:y val="-2.9317959942985059E-2"/>
                </c:manualLayout>
              </c:layout>
              <c:tx>
                <c:rich>
                  <a:bodyPr/>
                  <a:lstStyle/>
                  <a:p>
                    <a:r>
                      <a:rPr lang="en-US" smtClean="0"/>
                      <a:t>a</a:t>
                    </a:r>
                    <a:endParaRPr lang="en-US"/>
                  </a:p>
                </c:rich>
              </c:tx>
              <c:showLegendKey val="0"/>
              <c:showVal val="1"/>
              <c:showCatName val="0"/>
              <c:showSerName val="0"/>
              <c:showPercent val="0"/>
              <c:showBubbleSize val="0"/>
            </c:dLbl>
            <c:dLbl>
              <c:idx val="1"/>
              <c:layout>
                <c:manualLayout>
                  <c:x val="2.8992212433017337E-2"/>
                  <c:y val="-3.377284320654679E-2"/>
                </c:manualLayout>
              </c:layout>
              <c:tx>
                <c:rich>
                  <a:bodyPr/>
                  <a:lstStyle/>
                  <a:p>
                    <a:r>
                      <a:rPr lang="en-US" smtClean="0"/>
                      <a:t>a</a:t>
                    </a:r>
                    <a:endParaRPr lang="en-US"/>
                  </a:p>
                </c:rich>
              </c:tx>
              <c:showLegendKey val="0"/>
              <c:showVal val="1"/>
              <c:showCatName val="0"/>
              <c:showSerName val="0"/>
              <c:showPercent val="0"/>
              <c:showBubbleSize val="0"/>
            </c:dLbl>
            <c:dLbl>
              <c:idx val="2"/>
              <c:layout>
                <c:manualLayout>
                  <c:x val="1.6912123919260114E-2"/>
                  <c:y val="-2.6267766938425349E-2"/>
                </c:manualLayout>
              </c:layout>
              <c:tx>
                <c:rich>
                  <a:bodyPr/>
                  <a:lstStyle/>
                  <a:p>
                    <a:r>
                      <a:rPr lang="en-US" smtClean="0"/>
                      <a:t>b</a:t>
                    </a:r>
                    <a:endParaRPr lang="en-US"/>
                  </a:p>
                </c:rich>
              </c:tx>
              <c:showLegendKey val="0"/>
              <c:showVal val="1"/>
              <c:showCatName val="0"/>
              <c:showSerName val="0"/>
              <c:showPercent val="0"/>
              <c:showBubbleSize val="0"/>
            </c:dLbl>
            <c:dLbl>
              <c:idx val="3"/>
              <c:layout>
                <c:manualLayout>
                  <c:x val="3.140823013576878E-2"/>
                  <c:y val="-3.377284320654679E-2"/>
                </c:manualLayout>
              </c:layout>
              <c:tx>
                <c:rich>
                  <a:bodyPr/>
                  <a:lstStyle/>
                  <a:p>
                    <a:r>
                      <a:rPr lang="en-US" smtClean="0"/>
                      <a:t>a</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Plan5!$F$8:$F$11</c:f>
              <c:strCache>
                <c:ptCount val="4"/>
                <c:pt idx="0">
                  <c:v>Tropstrato</c:v>
                </c:pt>
                <c:pt idx="1">
                  <c:v>Composto</c:v>
                </c:pt>
                <c:pt idx="2">
                  <c:v>Húmus</c:v>
                </c:pt>
                <c:pt idx="3">
                  <c:v>C + T </c:v>
                </c:pt>
              </c:strCache>
            </c:strRef>
          </c:cat>
          <c:val>
            <c:numRef>
              <c:f>Plan5!$G$8:$G$11</c:f>
              <c:numCache>
                <c:formatCode>General</c:formatCode>
                <c:ptCount val="4"/>
                <c:pt idx="0">
                  <c:v>5.92</c:v>
                </c:pt>
                <c:pt idx="1">
                  <c:v>5.89</c:v>
                </c:pt>
                <c:pt idx="2">
                  <c:v>3.8</c:v>
                </c:pt>
                <c:pt idx="3">
                  <c:v>6.09</c:v>
                </c:pt>
              </c:numCache>
            </c:numRef>
          </c:val>
        </c:ser>
        <c:dLbls>
          <c:showLegendKey val="0"/>
          <c:showVal val="0"/>
          <c:showCatName val="0"/>
          <c:showSerName val="0"/>
          <c:showPercent val="0"/>
          <c:showBubbleSize val="0"/>
        </c:dLbls>
        <c:gapWidth val="150"/>
        <c:shape val="box"/>
        <c:axId val="127421952"/>
        <c:axId val="145240000"/>
        <c:axId val="0"/>
      </c:bar3DChart>
      <c:catAx>
        <c:axId val="127421952"/>
        <c:scaling>
          <c:orientation val="minMax"/>
        </c:scaling>
        <c:delete val="0"/>
        <c:axPos val="b"/>
        <c:majorTickMark val="out"/>
        <c:minorTickMark val="none"/>
        <c:tickLblPos val="nextTo"/>
        <c:crossAx val="145240000"/>
        <c:crosses val="autoZero"/>
        <c:auto val="1"/>
        <c:lblAlgn val="ctr"/>
        <c:lblOffset val="100"/>
        <c:noMultiLvlLbl val="0"/>
      </c:catAx>
      <c:valAx>
        <c:axId val="145240000"/>
        <c:scaling>
          <c:orientation val="minMax"/>
        </c:scaling>
        <c:delete val="0"/>
        <c:axPos val="l"/>
        <c:numFmt formatCode="General" sourceLinked="1"/>
        <c:majorTickMark val="out"/>
        <c:minorTickMark val="none"/>
        <c:tickLblPos val="nextTo"/>
        <c:crossAx val="127421952"/>
        <c:crosses val="autoZero"/>
        <c:crossBetween val="between"/>
        <c:majorUnit val="2"/>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F11BDC-E2F4-4062-892D-51C5ACBDFF1A}" type="doc">
      <dgm:prSet loTypeId="urn:microsoft.com/office/officeart/2005/8/layout/cycle7" loCatId="cycle" qsTypeId="urn:microsoft.com/office/officeart/2005/8/quickstyle/simple3" qsCatId="simple" csTypeId="urn:microsoft.com/office/officeart/2005/8/colors/colorful3" csCatId="colorful" phldr="1"/>
      <dgm:spPr/>
      <dgm:t>
        <a:bodyPr/>
        <a:lstStyle/>
        <a:p>
          <a:endParaRPr lang="pt-BR"/>
        </a:p>
      </dgm:t>
    </dgm:pt>
    <dgm:pt modelId="{3F9007C0-8454-4A72-8863-31CE9C7C2A56}">
      <dgm:prSet phldrT="[Texto]" custT="1"/>
      <dgm:spPr/>
      <dgm:t>
        <a:bodyPr/>
        <a:lstStyle/>
        <a:p>
          <a:r>
            <a:rPr lang="pt-BR" sz="1600" smtClean="0">
              <a:latin typeface="Times New Roman" panose="02020603050405020304" pitchFamily="18" charset="0"/>
              <a:cs typeface="Times New Roman" panose="02020603050405020304" pitchFamily="18" charset="0"/>
            </a:rPr>
            <a:t>DIC</a:t>
          </a:r>
          <a:endParaRPr lang="pt-BR" sz="1600">
            <a:latin typeface="Times New Roman" panose="02020603050405020304" pitchFamily="18" charset="0"/>
            <a:cs typeface="Times New Roman" panose="02020603050405020304" pitchFamily="18" charset="0"/>
          </a:endParaRPr>
        </a:p>
      </dgm:t>
    </dgm:pt>
    <dgm:pt modelId="{0A3C8F94-B114-4EAC-ACA5-BDEABE7994BD}" type="parTrans" cxnId="{FE8B01DA-A2CB-41FE-AB7C-FE8863269240}">
      <dgm:prSet/>
      <dgm:spPr/>
      <dgm:t>
        <a:bodyPr/>
        <a:lstStyle/>
        <a:p>
          <a:endParaRPr lang="pt-BR" sz="1600">
            <a:latin typeface="Times New Roman" panose="02020603050405020304" pitchFamily="18" charset="0"/>
            <a:cs typeface="Times New Roman" panose="02020603050405020304" pitchFamily="18" charset="0"/>
          </a:endParaRPr>
        </a:p>
      </dgm:t>
    </dgm:pt>
    <dgm:pt modelId="{83D5FF11-2B65-4993-A325-E1670E38C4E2}" type="sibTrans" cxnId="{FE8B01DA-A2CB-41FE-AB7C-FE8863269240}">
      <dgm:prSet custT="1"/>
      <dgm:spPr/>
      <dgm:t>
        <a:bodyPr/>
        <a:lstStyle/>
        <a:p>
          <a:endParaRPr lang="pt-BR" sz="900">
            <a:latin typeface="Times New Roman" panose="02020603050405020304" pitchFamily="18" charset="0"/>
            <a:cs typeface="Times New Roman" panose="02020603050405020304" pitchFamily="18" charset="0"/>
          </a:endParaRPr>
        </a:p>
      </dgm:t>
    </dgm:pt>
    <dgm:pt modelId="{6BA21568-2423-45F1-946B-5013A64EA093}">
      <dgm:prSet phldrT="[Texto]" custT="1"/>
      <dgm:spPr/>
      <dgm:t>
        <a:bodyPr/>
        <a:lstStyle/>
        <a:p>
          <a:r>
            <a:rPr lang="pt-BR" sz="1600" smtClean="0">
              <a:latin typeface="Times New Roman" panose="02020603050405020304" pitchFamily="18" charset="0"/>
              <a:cs typeface="Times New Roman" panose="02020603050405020304" pitchFamily="18" charset="0"/>
            </a:rPr>
            <a:t>5 repetições</a:t>
          </a:r>
        </a:p>
        <a:p>
          <a:r>
            <a:rPr lang="pt-BR" sz="1600" smtClean="0">
              <a:latin typeface="Times New Roman" panose="02020603050405020304" pitchFamily="18" charset="0"/>
              <a:cs typeface="Times New Roman" panose="02020603050405020304" pitchFamily="18" charset="0"/>
            </a:rPr>
            <a:t>(10 plantas/ rep.</a:t>
          </a:r>
          <a:endParaRPr lang="pt-BR" sz="1600">
            <a:latin typeface="Times New Roman" panose="02020603050405020304" pitchFamily="18" charset="0"/>
            <a:cs typeface="Times New Roman" panose="02020603050405020304" pitchFamily="18" charset="0"/>
          </a:endParaRPr>
        </a:p>
      </dgm:t>
    </dgm:pt>
    <dgm:pt modelId="{CF6F7CFD-38E1-4652-83FF-373A34F035EF}" type="parTrans" cxnId="{FAF60929-5BEB-46A3-81F5-B99798AF7D14}">
      <dgm:prSet/>
      <dgm:spPr/>
      <dgm:t>
        <a:bodyPr/>
        <a:lstStyle/>
        <a:p>
          <a:endParaRPr lang="pt-BR" sz="1600">
            <a:latin typeface="Times New Roman" panose="02020603050405020304" pitchFamily="18" charset="0"/>
            <a:cs typeface="Times New Roman" panose="02020603050405020304" pitchFamily="18" charset="0"/>
          </a:endParaRPr>
        </a:p>
      </dgm:t>
    </dgm:pt>
    <dgm:pt modelId="{245A406D-5C95-4AA9-A4D3-E3645BBEBB14}" type="sibTrans" cxnId="{FAF60929-5BEB-46A3-81F5-B99798AF7D14}">
      <dgm:prSet custT="1"/>
      <dgm:spPr/>
      <dgm:t>
        <a:bodyPr/>
        <a:lstStyle/>
        <a:p>
          <a:endParaRPr lang="pt-BR" sz="900">
            <a:latin typeface="Times New Roman" panose="02020603050405020304" pitchFamily="18" charset="0"/>
            <a:cs typeface="Times New Roman" panose="02020603050405020304" pitchFamily="18" charset="0"/>
          </a:endParaRPr>
        </a:p>
      </dgm:t>
    </dgm:pt>
    <dgm:pt modelId="{F1BDF442-E690-4D95-ADDF-83CE33E2863B}">
      <dgm:prSet phldrT="[Texto]" custT="1"/>
      <dgm:spPr/>
      <dgm:t>
        <a:bodyPr/>
        <a:lstStyle/>
        <a:p>
          <a:r>
            <a:rPr lang="pt-BR" sz="1600" smtClean="0">
              <a:latin typeface="Times New Roman" panose="02020603050405020304" pitchFamily="18" charset="0"/>
              <a:cs typeface="Times New Roman" panose="02020603050405020304" pitchFamily="18" charset="0"/>
            </a:rPr>
            <a:t>4 tratamentos</a:t>
          </a:r>
          <a:endParaRPr lang="pt-BR" sz="1600">
            <a:latin typeface="Times New Roman" panose="02020603050405020304" pitchFamily="18" charset="0"/>
            <a:cs typeface="Times New Roman" panose="02020603050405020304" pitchFamily="18" charset="0"/>
          </a:endParaRPr>
        </a:p>
      </dgm:t>
    </dgm:pt>
    <dgm:pt modelId="{80E71CED-BC1A-4B23-9A7F-D2F241A36D65}" type="parTrans" cxnId="{E145EF27-6FC2-4FBA-B9E3-0A43D73CA28B}">
      <dgm:prSet/>
      <dgm:spPr/>
      <dgm:t>
        <a:bodyPr/>
        <a:lstStyle/>
        <a:p>
          <a:endParaRPr lang="pt-BR" sz="1600">
            <a:latin typeface="Times New Roman" panose="02020603050405020304" pitchFamily="18" charset="0"/>
            <a:cs typeface="Times New Roman" panose="02020603050405020304" pitchFamily="18" charset="0"/>
          </a:endParaRPr>
        </a:p>
      </dgm:t>
    </dgm:pt>
    <dgm:pt modelId="{A22EF549-9732-4601-A207-3D6D2AB5CF03}" type="sibTrans" cxnId="{E145EF27-6FC2-4FBA-B9E3-0A43D73CA28B}">
      <dgm:prSet custT="1"/>
      <dgm:spPr/>
      <dgm:t>
        <a:bodyPr/>
        <a:lstStyle/>
        <a:p>
          <a:endParaRPr lang="pt-BR" sz="900">
            <a:latin typeface="Times New Roman" panose="02020603050405020304" pitchFamily="18" charset="0"/>
            <a:cs typeface="Times New Roman" panose="02020603050405020304" pitchFamily="18" charset="0"/>
          </a:endParaRPr>
        </a:p>
      </dgm:t>
    </dgm:pt>
    <dgm:pt modelId="{F276EC19-689E-4160-8EF5-F1F76AA9DD49}">
      <dgm:prSet custT="1"/>
      <dgm:spPr/>
      <dgm:t>
        <a:bodyPr/>
        <a:lstStyle/>
        <a:p>
          <a:r>
            <a:rPr lang="pt-BR" sz="1600" smtClean="0">
              <a:latin typeface="Times New Roman" panose="02020603050405020304" pitchFamily="18" charset="0"/>
              <a:cs typeface="Times New Roman" panose="02020603050405020304" pitchFamily="18" charset="0"/>
            </a:rPr>
            <a:t>20 parcelas</a:t>
          </a:r>
          <a:endParaRPr lang="pt-BR" sz="1600">
            <a:latin typeface="Times New Roman" panose="02020603050405020304" pitchFamily="18" charset="0"/>
            <a:cs typeface="Times New Roman" panose="02020603050405020304" pitchFamily="18" charset="0"/>
          </a:endParaRPr>
        </a:p>
      </dgm:t>
    </dgm:pt>
    <dgm:pt modelId="{6AB51C1D-375C-4E07-A2CC-F91F7856FB64}" type="parTrans" cxnId="{14FC4E87-F3A6-47FE-947B-8CD219FF8FED}">
      <dgm:prSet/>
      <dgm:spPr/>
      <dgm:t>
        <a:bodyPr/>
        <a:lstStyle/>
        <a:p>
          <a:endParaRPr lang="pt-BR" sz="1600">
            <a:latin typeface="Times New Roman" panose="02020603050405020304" pitchFamily="18" charset="0"/>
            <a:cs typeface="Times New Roman" panose="02020603050405020304" pitchFamily="18" charset="0"/>
          </a:endParaRPr>
        </a:p>
      </dgm:t>
    </dgm:pt>
    <dgm:pt modelId="{BDC3E20A-2DD5-448C-88AD-7327DC96D24E}" type="sibTrans" cxnId="{14FC4E87-F3A6-47FE-947B-8CD219FF8FED}">
      <dgm:prSet custT="1"/>
      <dgm:spPr/>
      <dgm:t>
        <a:bodyPr/>
        <a:lstStyle/>
        <a:p>
          <a:endParaRPr lang="pt-BR" sz="900">
            <a:latin typeface="Times New Roman" panose="02020603050405020304" pitchFamily="18" charset="0"/>
            <a:cs typeface="Times New Roman" panose="02020603050405020304" pitchFamily="18" charset="0"/>
          </a:endParaRPr>
        </a:p>
      </dgm:t>
    </dgm:pt>
    <dgm:pt modelId="{38EFBE14-5BE0-4287-A723-B65705F32477}" type="pres">
      <dgm:prSet presAssocID="{F2F11BDC-E2F4-4062-892D-51C5ACBDFF1A}" presName="Name0" presStyleCnt="0">
        <dgm:presLayoutVars>
          <dgm:dir/>
          <dgm:resizeHandles val="exact"/>
        </dgm:presLayoutVars>
      </dgm:prSet>
      <dgm:spPr/>
      <dgm:t>
        <a:bodyPr/>
        <a:lstStyle/>
        <a:p>
          <a:endParaRPr lang="pt-BR"/>
        </a:p>
      </dgm:t>
    </dgm:pt>
    <dgm:pt modelId="{FF3220A0-C5E1-405A-BFA2-2DAC0FB8DBCA}" type="pres">
      <dgm:prSet presAssocID="{3F9007C0-8454-4A72-8863-31CE9C7C2A56}" presName="node" presStyleLbl="node1" presStyleIdx="0" presStyleCnt="4">
        <dgm:presLayoutVars>
          <dgm:bulletEnabled val="1"/>
        </dgm:presLayoutVars>
      </dgm:prSet>
      <dgm:spPr/>
      <dgm:t>
        <a:bodyPr/>
        <a:lstStyle/>
        <a:p>
          <a:endParaRPr lang="pt-BR"/>
        </a:p>
      </dgm:t>
    </dgm:pt>
    <dgm:pt modelId="{598372B4-0079-4B92-84A1-3E8AAEC7B6F5}" type="pres">
      <dgm:prSet presAssocID="{83D5FF11-2B65-4993-A325-E1670E38C4E2}" presName="sibTrans" presStyleLbl="sibTrans2D1" presStyleIdx="0" presStyleCnt="4"/>
      <dgm:spPr/>
      <dgm:t>
        <a:bodyPr/>
        <a:lstStyle/>
        <a:p>
          <a:endParaRPr lang="pt-BR"/>
        </a:p>
      </dgm:t>
    </dgm:pt>
    <dgm:pt modelId="{B57AB07A-1F58-4EA2-9B35-57F5160B941B}" type="pres">
      <dgm:prSet presAssocID="{83D5FF11-2B65-4993-A325-E1670E38C4E2}" presName="connectorText" presStyleLbl="sibTrans2D1" presStyleIdx="0" presStyleCnt="4"/>
      <dgm:spPr/>
      <dgm:t>
        <a:bodyPr/>
        <a:lstStyle/>
        <a:p>
          <a:endParaRPr lang="pt-BR"/>
        </a:p>
      </dgm:t>
    </dgm:pt>
    <dgm:pt modelId="{559FBA81-93E1-479F-95CE-2E2CCC6614C0}" type="pres">
      <dgm:prSet presAssocID="{6BA21568-2423-45F1-946B-5013A64EA093}" presName="node" presStyleLbl="node1" presStyleIdx="1" presStyleCnt="4">
        <dgm:presLayoutVars>
          <dgm:bulletEnabled val="1"/>
        </dgm:presLayoutVars>
      </dgm:prSet>
      <dgm:spPr/>
      <dgm:t>
        <a:bodyPr/>
        <a:lstStyle/>
        <a:p>
          <a:endParaRPr lang="pt-BR"/>
        </a:p>
      </dgm:t>
    </dgm:pt>
    <dgm:pt modelId="{22AE2864-56DC-43BB-9A0D-4DC7537221B1}" type="pres">
      <dgm:prSet presAssocID="{245A406D-5C95-4AA9-A4D3-E3645BBEBB14}" presName="sibTrans" presStyleLbl="sibTrans2D1" presStyleIdx="1" presStyleCnt="4" custAng="10643478"/>
      <dgm:spPr>
        <a:prstGeom prst="leftArrow">
          <a:avLst/>
        </a:prstGeom>
      </dgm:spPr>
      <dgm:t>
        <a:bodyPr/>
        <a:lstStyle/>
        <a:p>
          <a:endParaRPr lang="pt-BR"/>
        </a:p>
      </dgm:t>
    </dgm:pt>
    <dgm:pt modelId="{C36EE65F-291B-4356-9EE8-C03B02D0CA92}" type="pres">
      <dgm:prSet presAssocID="{245A406D-5C95-4AA9-A4D3-E3645BBEBB14}" presName="connectorText" presStyleLbl="sibTrans2D1" presStyleIdx="1" presStyleCnt="4"/>
      <dgm:spPr/>
      <dgm:t>
        <a:bodyPr/>
        <a:lstStyle/>
        <a:p>
          <a:endParaRPr lang="pt-BR"/>
        </a:p>
      </dgm:t>
    </dgm:pt>
    <dgm:pt modelId="{0857F5CF-3CF4-4057-A59C-C761A6D45251}" type="pres">
      <dgm:prSet presAssocID="{F276EC19-689E-4160-8EF5-F1F76AA9DD49}" presName="node" presStyleLbl="node1" presStyleIdx="2" presStyleCnt="4">
        <dgm:presLayoutVars>
          <dgm:bulletEnabled val="1"/>
        </dgm:presLayoutVars>
      </dgm:prSet>
      <dgm:spPr/>
      <dgm:t>
        <a:bodyPr/>
        <a:lstStyle/>
        <a:p>
          <a:endParaRPr lang="pt-BR"/>
        </a:p>
      </dgm:t>
    </dgm:pt>
    <dgm:pt modelId="{682AC159-B78F-41C7-A85F-FF4BE66BC750}" type="pres">
      <dgm:prSet presAssocID="{BDC3E20A-2DD5-448C-88AD-7327DC96D24E}" presName="sibTrans" presStyleLbl="sibTrans2D1" presStyleIdx="2" presStyleCnt="4"/>
      <dgm:spPr>
        <a:prstGeom prst="leftArrow">
          <a:avLst/>
        </a:prstGeom>
      </dgm:spPr>
      <dgm:t>
        <a:bodyPr/>
        <a:lstStyle/>
        <a:p>
          <a:endParaRPr lang="pt-BR"/>
        </a:p>
      </dgm:t>
    </dgm:pt>
    <dgm:pt modelId="{31846453-CC6B-4CFD-9BF0-CF5F049470DB}" type="pres">
      <dgm:prSet presAssocID="{BDC3E20A-2DD5-448C-88AD-7327DC96D24E}" presName="connectorText" presStyleLbl="sibTrans2D1" presStyleIdx="2" presStyleCnt="4"/>
      <dgm:spPr/>
      <dgm:t>
        <a:bodyPr/>
        <a:lstStyle/>
        <a:p>
          <a:endParaRPr lang="pt-BR"/>
        </a:p>
      </dgm:t>
    </dgm:pt>
    <dgm:pt modelId="{0E642765-6CDD-4624-9822-287582963151}" type="pres">
      <dgm:prSet presAssocID="{F1BDF442-E690-4D95-ADDF-83CE33E2863B}" presName="node" presStyleLbl="node1" presStyleIdx="3" presStyleCnt="4">
        <dgm:presLayoutVars>
          <dgm:bulletEnabled val="1"/>
        </dgm:presLayoutVars>
      </dgm:prSet>
      <dgm:spPr/>
      <dgm:t>
        <a:bodyPr/>
        <a:lstStyle/>
        <a:p>
          <a:endParaRPr lang="pt-BR"/>
        </a:p>
      </dgm:t>
    </dgm:pt>
    <dgm:pt modelId="{5AD95BE5-16BD-4598-9723-802697FF6A04}" type="pres">
      <dgm:prSet presAssocID="{A22EF549-9732-4601-A207-3D6D2AB5CF03}" presName="sibTrans" presStyleLbl="sibTrans2D1" presStyleIdx="3" presStyleCnt="4"/>
      <dgm:spPr/>
      <dgm:t>
        <a:bodyPr/>
        <a:lstStyle/>
        <a:p>
          <a:endParaRPr lang="pt-BR"/>
        </a:p>
      </dgm:t>
    </dgm:pt>
    <dgm:pt modelId="{1ED1A135-944E-471A-8319-40C1ECEB9BCE}" type="pres">
      <dgm:prSet presAssocID="{A22EF549-9732-4601-A207-3D6D2AB5CF03}" presName="connectorText" presStyleLbl="sibTrans2D1" presStyleIdx="3" presStyleCnt="4"/>
      <dgm:spPr/>
      <dgm:t>
        <a:bodyPr/>
        <a:lstStyle/>
        <a:p>
          <a:endParaRPr lang="pt-BR"/>
        </a:p>
      </dgm:t>
    </dgm:pt>
  </dgm:ptLst>
  <dgm:cxnLst>
    <dgm:cxn modelId="{64D3805D-7FB1-402D-9EBC-A9534EC62739}" type="presOf" srcId="{83D5FF11-2B65-4993-A325-E1670E38C4E2}" destId="{B57AB07A-1F58-4EA2-9B35-57F5160B941B}" srcOrd="1" destOrd="0" presId="urn:microsoft.com/office/officeart/2005/8/layout/cycle7"/>
    <dgm:cxn modelId="{73FD0C13-6F7A-4679-88A4-C2485BDB66D5}" type="presOf" srcId="{F2F11BDC-E2F4-4062-892D-51C5ACBDFF1A}" destId="{38EFBE14-5BE0-4287-A723-B65705F32477}" srcOrd="0" destOrd="0" presId="urn:microsoft.com/office/officeart/2005/8/layout/cycle7"/>
    <dgm:cxn modelId="{FA8F184E-A6C5-4325-BB68-413C50AA5F6E}" type="presOf" srcId="{83D5FF11-2B65-4993-A325-E1670E38C4E2}" destId="{598372B4-0079-4B92-84A1-3E8AAEC7B6F5}" srcOrd="0" destOrd="0" presId="urn:microsoft.com/office/officeart/2005/8/layout/cycle7"/>
    <dgm:cxn modelId="{903DB68C-F02F-4779-AA58-C138C76A1B87}" type="presOf" srcId="{3F9007C0-8454-4A72-8863-31CE9C7C2A56}" destId="{FF3220A0-C5E1-405A-BFA2-2DAC0FB8DBCA}" srcOrd="0" destOrd="0" presId="urn:microsoft.com/office/officeart/2005/8/layout/cycle7"/>
    <dgm:cxn modelId="{591F03F3-D9B4-40AE-9452-A9A6389F145A}" type="presOf" srcId="{BDC3E20A-2DD5-448C-88AD-7327DC96D24E}" destId="{31846453-CC6B-4CFD-9BF0-CF5F049470DB}" srcOrd="1" destOrd="0" presId="urn:microsoft.com/office/officeart/2005/8/layout/cycle7"/>
    <dgm:cxn modelId="{441C21B6-68C8-4C97-8735-033B4AC399C4}" type="presOf" srcId="{6BA21568-2423-45F1-946B-5013A64EA093}" destId="{559FBA81-93E1-479F-95CE-2E2CCC6614C0}" srcOrd="0" destOrd="0" presId="urn:microsoft.com/office/officeart/2005/8/layout/cycle7"/>
    <dgm:cxn modelId="{14FC4E87-F3A6-47FE-947B-8CD219FF8FED}" srcId="{F2F11BDC-E2F4-4062-892D-51C5ACBDFF1A}" destId="{F276EC19-689E-4160-8EF5-F1F76AA9DD49}" srcOrd="2" destOrd="0" parTransId="{6AB51C1D-375C-4E07-A2CC-F91F7856FB64}" sibTransId="{BDC3E20A-2DD5-448C-88AD-7327DC96D24E}"/>
    <dgm:cxn modelId="{104FEF7B-ED23-4D3C-8A15-93D779E6BED9}" type="presOf" srcId="{245A406D-5C95-4AA9-A4D3-E3645BBEBB14}" destId="{C36EE65F-291B-4356-9EE8-C03B02D0CA92}" srcOrd="1" destOrd="0" presId="urn:microsoft.com/office/officeart/2005/8/layout/cycle7"/>
    <dgm:cxn modelId="{F4841797-8DD3-4BD9-9697-481138F48E6A}" type="presOf" srcId="{F1BDF442-E690-4D95-ADDF-83CE33E2863B}" destId="{0E642765-6CDD-4624-9822-287582963151}" srcOrd="0" destOrd="0" presId="urn:microsoft.com/office/officeart/2005/8/layout/cycle7"/>
    <dgm:cxn modelId="{FAF60929-5BEB-46A3-81F5-B99798AF7D14}" srcId="{F2F11BDC-E2F4-4062-892D-51C5ACBDFF1A}" destId="{6BA21568-2423-45F1-946B-5013A64EA093}" srcOrd="1" destOrd="0" parTransId="{CF6F7CFD-38E1-4652-83FF-373A34F035EF}" sibTransId="{245A406D-5C95-4AA9-A4D3-E3645BBEBB14}"/>
    <dgm:cxn modelId="{2F30F57A-63A3-436B-ACD0-ABC4617AD8A6}" type="presOf" srcId="{BDC3E20A-2DD5-448C-88AD-7327DC96D24E}" destId="{682AC159-B78F-41C7-A85F-FF4BE66BC750}" srcOrd="0" destOrd="0" presId="urn:microsoft.com/office/officeart/2005/8/layout/cycle7"/>
    <dgm:cxn modelId="{FE8B01DA-A2CB-41FE-AB7C-FE8863269240}" srcId="{F2F11BDC-E2F4-4062-892D-51C5ACBDFF1A}" destId="{3F9007C0-8454-4A72-8863-31CE9C7C2A56}" srcOrd="0" destOrd="0" parTransId="{0A3C8F94-B114-4EAC-ACA5-BDEABE7994BD}" sibTransId="{83D5FF11-2B65-4993-A325-E1670E38C4E2}"/>
    <dgm:cxn modelId="{F6E302CC-6B02-49AA-A6DE-8C9547DDBA06}" type="presOf" srcId="{F276EC19-689E-4160-8EF5-F1F76AA9DD49}" destId="{0857F5CF-3CF4-4057-A59C-C761A6D45251}" srcOrd="0" destOrd="0" presId="urn:microsoft.com/office/officeart/2005/8/layout/cycle7"/>
    <dgm:cxn modelId="{0D510BF7-9022-4733-8041-FC1149832CCD}" type="presOf" srcId="{A22EF549-9732-4601-A207-3D6D2AB5CF03}" destId="{1ED1A135-944E-471A-8319-40C1ECEB9BCE}" srcOrd="1" destOrd="0" presId="urn:microsoft.com/office/officeart/2005/8/layout/cycle7"/>
    <dgm:cxn modelId="{E145EF27-6FC2-4FBA-B9E3-0A43D73CA28B}" srcId="{F2F11BDC-E2F4-4062-892D-51C5ACBDFF1A}" destId="{F1BDF442-E690-4D95-ADDF-83CE33E2863B}" srcOrd="3" destOrd="0" parTransId="{80E71CED-BC1A-4B23-9A7F-D2F241A36D65}" sibTransId="{A22EF549-9732-4601-A207-3D6D2AB5CF03}"/>
    <dgm:cxn modelId="{335E945F-DCB8-4C77-B1E4-A4C55F3BF8DE}" type="presOf" srcId="{A22EF549-9732-4601-A207-3D6D2AB5CF03}" destId="{5AD95BE5-16BD-4598-9723-802697FF6A04}" srcOrd="0" destOrd="0" presId="urn:microsoft.com/office/officeart/2005/8/layout/cycle7"/>
    <dgm:cxn modelId="{2CFB987D-4F92-451A-9A1B-A204ED33AED5}" type="presOf" srcId="{245A406D-5C95-4AA9-A4D3-E3645BBEBB14}" destId="{22AE2864-56DC-43BB-9A0D-4DC7537221B1}" srcOrd="0" destOrd="0" presId="urn:microsoft.com/office/officeart/2005/8/layout/cycle7"/>
    <dgm:cxn modelId="{F7D53895-0977-43FA-A34F-D502618A736D}" type="presParOf" srcId="{38EFBE14-5BE0-4287-A723-B65705F32477}" destId="{FF3220A0-C5E1-405A-BFA2-2DAC0FB8DBCA}" srcOrd="0" destOrd="0" presId="urn:microsoft.com/office/officeart/2005/8/layout/cycle7"/>
    <dgm:cxn modelId="{E2C52905-9877-4165-ABE7-5BE6EEC72969}" type="presParOf" srcId="{38EFBE14-5BE0-4287-A723-B65705F32477}" destId="{598372B4-0079-4B92-84A1-3E8AAEC7B6F5}" srcOrd="1" destOrd="0" presId="urn:microsoft.com/office/officeart/2005/8/layout/cycle7"/>
    <dgm:cxn modelId="{C4AA37DC-26CE-4F94-BAC9-46CDDF6F1D6F}" type="presParOf" srcId="{598372B4-0079-4B92-84A1-3E8AAEC7B6F5}" destId="{B57AB07A-1F58-4EA2-9B35-57F5160B941B}" srcOrd="0" destOrd="0" presId="urn:microsoft.com/office/officeart/2005/8/layout/cycle7"/>
    <dgm:cxn modelId="{C2D46AC8-4DF1-4289-BC7F-594F01702E1D}" type="presParOf" srcId="{38EFBE14-5BE0-4287-A723-B65705F32477}" destId="{559FBA81-93E1-479F-95CE-2E2CCC6614C0}" srcOrd="2" destOrd="0" presId="urn:microsoft.com/office/officeart/2005/8/layout/cycle7"/>
    <dgm:cxn modelId="{BD98022E-0A8C-40D0-B7F5-2D32B788F48E}" type="presParOf" srcId="{38EFBE14-5BE0-4287-A723-B65705F32477}" destId="{22AE2864-56DC-43BB-9A0D-4DC7537221B1}" srcOrd="3" destOrd="0" presId="urn:microsoft.com/office/officeart/2005/8/layout/cycle7"/>
    <dgm:cxn modelId="{4E39DA46-6D3D-4A48-BFDB-9846CC2C3790}" type="presParOf" srcId="{22AE2864-56DC-43BB-9A0D-4DC7537221B1}" destId="{C36EE65F-291B-4356-9EE8-C03B02D0CA92}" srcOrd="0" destOrd="0" presId="urn:microsoft.com/office/officeart/2005/8/layout/cycle7"/>
    <dgm:cxn modelId="{E0865A8B-BAB0-42D2-B3A5-9828F35573C8}" type="presParOf" srcId="{38EFBE14-5BE0-4287-A723-B65705F32477}" destId="{0857F5CF-3CF4-4057-A59C-C761A6D45251}" srcOrd="4" destOrd="0" presId="urn:microsoft.com/office/officeart/2005/8/layout/cycle7"/>
    <dgm:cxn modelId="{3E6EFC90-023D-4217-A07D-2E655FD7063E}" type="presParOf" srcId="{38EFBE14-5BE0-4287-A723-B65705F32477}" destId="{682AC159-B78F-41C7-A85F-FF4BE66BC750}" srcOrd="5" destOrd="0" presId="urn:microsoft.com/office/officeart/2005/8/layout/cycle7"/>
    <dgm:cxn modelId="{7968A711-4954-4D5B-BC49-DFAB59C44163}" type="presParOf" srcId="{682AC159-B78F-41C7-A85F-FF4BE66BC750}" destId="{31846453-CC6B-4CFD-9BF0-CF5F049470DB}" srcOrd="0" destOrd="0" presId="urn:microsoft.com/office/officeart/2005/8/layout/cycle7"/>
    <dgm:cxn modelId="{58E10A32-958B-4E18-BACA-F9BB6FD62591}" type="presParOf" srcId="{38EFBE14-5BE0-4287-A723-B65705F32477}" destId="{0E642765-6CDD-4624-9822-287582963151}" srcOrd="6" destOrd="0" presId="urn:microsoft.com/office/officeart/2005/8/layout/cycle7"/>
    <dgm:cxn modelId="{1741DF75-92EF-4777-B916-08111B3801D8}" type="presParOf" srcId="{38EFBE14-5BE0-4287-A723-B65705F32477}" destId="{5AD95BE5-16BD-4598-9723-802697FF6A04}" srcOrd="7" destOrd="0" presId="urn:microsoft.com/office/officeart/2005/8/layout/cycle7"/>
    <dgm:cxn modelId="{AEB2F3C0-4D69-4AE8-BC4D-48369DA13F79}" type="presParOf" srcId="{5AD95BE5-16BD-4598-9723-802697FF6A04}" destId="{1ED1A135-944E-471A-8319-40C1ECEB9BC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789491-7808-431A-95E2-F78B4442EA38}" type="doc">
      <dgm:prSet loTypeId="urn:microsoft.com/office/officeart/2005/8/layout/radial1" loCatId="cycle" qsTypeId="urn:microsoft.com/office/officeart/2005/8/quickstyle/simple3" qsCatId="simple" csTypeId="urn:microsoft.com/office/officeart/2005/8/colors/colorful3" csCatId="colorful" phldr="1"/>
      <dgm:spPr/>
      <dgm:t>
        <a:bodyPr/>
        <a:lstStyle/>
        <a:p>
          <a:endParaRPr lang="pt-BR"/>
        </a:p>
      </dgm:t>
    </dgm:pt>
    <dgm:pt modelId="{0AE42684-47CD-4077-8957-3F8613FA72D3}">
      <dgm:prSet phldrT="[Texto]" custT="1"/>
      <dgm:spPr/>
      <dgm:t>
        <a:bodyPr/>
        <a:lstStyle/>
        <a:p>
          <a:r>
            <a:rPr lang="pt-BR" sz="1100" smtClean="0"/>
            <a:t>Parâmetros</a:t>
          </a:r>
          <a:endParaRPr lang="pt-BR" sz="1100"/>
        </a:p>
      </dgm:t>
    </dgm:pt>
    <dgm:pt modelId="{ECE1B65C-9A76-4220-B281-2E49EFB790C4}" type="parTrans" cxnId="{B7700A15-5084-4CB1-8B37-9D7D17FB23A0}">
      <dgm:prSet/>
      <dgm:spPr/>
      <dgm:t>
        <a:bodyPr/>
        <a:lstStyle/>
        <a:p>
          <a:endParaRPr lang="pt-BR" sz="1600"/>
        </a:p>
      </dgm:t>
    </dgm:pt>
    <dgm:pt modelId="{298CEAA3-EE07-4537-9A72-456289D42A5D}" type="sibTrans" cxnId="{B7700A15-5084-4CB1-8B37-9D7D17FB23A0}">
      <dgm:prSet/>
      <dgm:spPr/>
      <dgm:t>
        <a:bodyPr/>
        <a:lstStyle/>
        <a:p>
          <a:endParaRPr lang="pt-BR" sz="1600"/>
        </a:p>
      </dgm:t>
    </dgm:pt>
    <dgm:pt modelId="{34BB68EB-36F9-487E-88C1-5E926714CDF0}">
      <dgm:prSet phldrT="[Texto]" custT="1"/>
      <dgm:spPr/>
      <dgm:t>
        <a:bodyPr/>
        <a:lstStyle/>
        <a:p>
          <a:r>
            <a:rPr lang="pt-BR" sz="2000" smtClean="0"/>
            <a:t>NF</a:t>
          </a:r>
          <a:endParaRPr lang="pt-BR" sz="2000"/>
        </a:p>
      </dgm:t>
    </dgm:pt>
    <dgm:pt modelId="{841317D5-43C8-45A5-96EC-B3CE18ED08A4}" type="parTrans" cxnId="{60E3D1E0-DF33-47CB-91D3-DB9D7C571C02}">
      <dgm:prSet custT="1"/>
      <dgm:spPr/>
      <dgm:t>
        <a:bodyPr/>
        <a:lstStyle/>
        <a:p>
          <a:endParaRPr lang="pt-BR" sz="400"/>
        </a:p>
      </dgm:t>
    </dgm:pt>
    <dgm:pt modelId="{3EA9FAB3-DB4B-417F-A947-74AAAC7C4315}" type="sibTrans" cxnId="{60E3D1E0-DF33-47CB-91D3-DB9D7C571C02}">
      <dgm:prSet/>
      <dgm:spPr/>
      <dgm:t>
        <a:bodyPr/>
        <a:lstStyle/>
        <a:p>
          <a:endParaRPr lang="pt-BR" sz="1600"/>
        </a:p>
      </dgm:t>
    </dgm:pt>
    <dgm:pt modelId="{E2DB09EA-D822-4FE9-BBCC-B85313B29EFC}">
      <dgm:prSet phldrT="[Texto]" custT="1"/>
      <dgm:spPr/>
      <dgm:t>
        <a:bodyPr/>
        <a:lstStyle/>
        <a:p>
          <a:r>
            <a:rPr lang="pt-BR" sz="2000" smtClean="0"/>
            <a:t>CPA</a:t>
          </a:r>
          <a:endParaRPr lang="pt-BR" sz="2000"/>
        </a:p>
      </dgm:t>
    </dgm:pt>
    <dgm:pt modelId="{BF7F2379-3E22-420C-8175-657EB1B7FAC4}" type="parTrans" cxnId="{E9BF55A3-C1BF-45AA-A396-9FE8B0A18959}">
      <dgm:prSet custT="1"/>
      <dgm:spPr/>
      <dgm:t>
        <a:bodyPr/>
        <a:lstStyle/>
        <a:p>
          <a:endParaRPr lang="pt-BR" sz="400"/>
        </a:p>
      </dgm:t>
    </dgm:pt>
    <dgm:pt modelId="{0374CC59-AAF4-4E68-AB46-88FA4310AEDD}" type="sibTrans" cxnId="{E9BF55A3-C1BF-45AA-A396-9FE8B0A18959}">
      <dgm:prSet/>
      <dgm:spPr/>
      <dgm:t>
        <a:bodyPr/>
        <a:lstStyle/>
        <a:p>
          <a:endParaRPr lang="pt-BR" sz="1600"/>
        </a:p>
      </dgm:t>
    </dgm:pt>
    <dgm:pt modelId="{9622542D-AC68-49AE-BC12-CFE161665C70}">
      <dgm:prSet phldrT="[Texto]" custT="1"/>
      <dgm:spPr/>
      <dgm:t>
        <a:bodyPr/>
        <a:lstStyle/>
        <a:p>
          <a:r>
            <a:rPr lang="pt-BR" sz="2000" smtClean="0"/>
            <a:t>CSR</a:t>
          </a:r>
          <a:endParaRPr lang="pt-BR" sz="2000"/>
        </a:p>
      </dgm:t>
    </dgm:pt>
    <dgm:pt modelId="{17495B9C-E0D0-47D8-9A39-F3FA475C102E}" type="parTrans" cxnId="{BD8EE301-4CF6-4ED5-B360-348074FA3037}">
      <dgm:prSet custT="1"/>
      <dgm:spPr/>
      <dgm:t>
        <a:bodyPr/>
        <a:lstStyle/>
        <a:p>
          <a:endParaRPr lang="pt-BR" sz="400"/>
        </a:p>
      </dgm:t>
    </dgm:pt>
    <dgm:pt modelId="{95CBA424-131E-4606-AC1A-6EB4C900250E}" type="sibTrans" cxnId="{BD8EE301-4CF6-4ED5-B360-348074FA3037}">
      <dgm:prSet/>
      <dgm:spPr/>
      <dgm:t>
        <a:bodyPr/>
        <a:lstStyle/>
        <a:p>
          <a:endParaRPr lang="pt-BR" sz="1600"/>
        </a:p>
      </dgm:t>
    </dgm:pt>
    <dgm:pt modelId="{EA8D6A1A-AC40-49F4-A1B4-185AE7F6A41C}">
      <dgm:prSet phldrT="[Texto]" custT="1"/>
      <dgm:spPr/>
      <dgm:t>
        <a:bodyPr/>
        <a:lstStyle/>
        <a:p>
          <a:r>
            <a:rPr lang="pt-BR" sz="2000" smtClean="0"/>
            <a:t>MSPA</a:t>
          </a:r>
          <a:endParaRPr lang="pt-BR" sz="2000"/>
        </a:p>
      </dgm:t>
    </dgm:pt>
    <dgm:pt modelId="{9AFE273C-2A19-43C3-ACC8-42B45977D2A3}" type="parTrans" cxnId="{7E1197F2-B104-4D6D-8569-9887DC558487}">
      <dgm:prSet custT="1"/>
      <dgm:spPr/>
      <dgm:t>
        <a:bodyPr/>
        <a:lstStyle/>
        <a:p>
          <a:endParaRPr lang="pt-BR" sz="400"/>
        </a:p>
      </dgm:t>
    </dgm:pt>
    <dgm:pt modelId="{5DDDF423-99B2-40E1-863C-FB78DD7409FB}" type="sibTrans" cxnId="{7E1197F2-B104-4D6D-8569-9887DC558487}">
      <dgm:prSet/>
      <dgm:spPr/>
      <dgm:t>
        <a:bodyPr/>
        <a:lstStyle/>
        <a:p>
          <a:endParaRPr lang="pt-BR" sz="1600"/>
        </a:p>
      </dgm:t>
    </dgm:pt>
    <dgm:pt modelId="{1D222E32-3C4E-46B6-A4B5-373BD3247DD7}">
      <dgm:prSet custT="1"/>
      <dgm:spPr/>
      <dgm:t>
        <a:bodyPr/>
        <a:lstStyle/>
        <a:p>
          <a:r>
            <a:rPr lang="pt-BR" sz="2000" smtClean="0"/>
            <a:t>IVE</a:t>
          </a:r>
          <a:endParaRPr lang="pt-BR" sz="2000"/>
        </a:p>
      </dgm:t>
    </dgm:pt>
    <dgm:pt modelId="{378E75E6-BB93-49C8-91E3-F5681BB7865A}" type="parTrans" cxnId="{17967458-2359-4BA1-9AEE-AA275A0F53E4}">
      <dgm:prSet custT="1"/>
      <dgm:spPr/>
      <dgm:t>
        <a:bodyPr/>
        <a:lstStyle/>
        <a:p>
          <a:endParaRPr lang="pt-BR" sz="400"/>
        </a:p>
      </dgm:t>
    </dgm:pt>
    <dgm:pt modelId="{384926FB-560A-47A8-AA05-AC0EA402E646}" type="sibTrans" cxnId="{17967458-2359-4BA1-9AEE-AA275A0F53E4}">
      <dgm:prSet/>
      <dgm:spPr/>
      <dgm:t>
        <a:bodyPr/>
        <a:lstStyle/>
        <a:p>
          <a:endParaRPr lang="pt-BR" sz="1600"/>
        </a:p>
      </dgm:t>
    </dgm:pt>
    <dgm:pt modelId="{4D47F6E6-BEB8-49A6-920B-C9C685917899}">
      <dgm:prSet custT="1"/>
      <dgm:spPr/>
      <dgm:t>
        <a:bodyPr/>
        <a:lstStyle/>
        <a:p>
          <a:r>
            <a:rPr lang="pt-BR" sz="2000" smtClean="0"/>
            <a:t>MSSR</a:t>
          </a:r>
          <a:endParaRPr lang="pt-BR" sz="2000"/>
        </a:p>
      </dgm:t>
    </dgm:pt>
    <dgm:pt modelId="{DE3F3060-E84C-4BE3-82B7-19392EB7F173}" type="parTrans" cxnId="{A78326BD-EEEB-4362-BE01-6B07803D89A9}">
      <dgm:prSet custT="1"/>
      <dgm:spPr/>
      <dgm:t>
        <a:bodyPr/>
        <a:lstStyle/>
        <a:p>
          <a:endParaRPr lang="pt-BR" sz="400"/>
        </a:p>
      </dgm:t>
    </dgm:pt>
    <dgm:pt modelId="{95DD183A-B1BC-4A51-92FF-CE7D3035E1A6}" type="sibTrans" cxnId="{A78326BD-EEEB-4362-BE01-6B07803D89A9}">
      <dgm:prSet/>
      <dgm:spPr/>
      <dgm:t>
        <a:bodyPr/>
        <a:lstStyle/>
        <a:p>
          <a:endParaRPr lang="pt-BR" sz="1600"/>
        </a:p>
      </dgm:t>
    </dgm:pt>
    <dgm:pt modelId="{E43B7F9D-DC11-4E03-BAE2-A7B134AF3F54}">
      <dgm:prSet custT="1"/>
      <dgm:spPr/>
      <dgm:t>
        <a:bodyPr/>
        <a:lstStyle/>
        <a:p>
          <a:r>
            <a:rPr lang="pt-BR" sz="2000" smtClean="0"/>
            <a:t>E%</a:t>
          </a:r>
          <a:endParaRPr lang="pt-BR" sz="2000"/>
        </a:p>
      </dgm:t>
    </dgm:pt>
    <dgm:pt modelId="{B4E5578E-FA46-4E63-8473-D87CEC78B8D5}" type="parTrans" cxnId="{AAA2A06B-96C0-41E2-84F2-640004B78E86}">
      <dgm:prSet custT="1"/>
      <dgm:spPr/>
      <dgm:t>
        <a:bodyPr/>
        <a:lstStyle/>
        <a:p>
          <a:endParaRPr lang="pt-BR" sz="400"/>
        </a:p>
      </dgm:t>
    </dgm:pt>
    <dgm:pt modelId="{2AB62C5D-CDFA-4CFB-8A61-BC22BE14754C}" type="sibTrans" cxnId="{AAA2A06B-96C0-41E2-84F2-640004B78E86}">
      <dgm:prSet/>
      <dgm:spPr/>
      <dgm:t>
        <a:bodyPr/>
        <a:lstStyle/>
        <a:p>
          <a:endParaRPr lang="pt-BR" sz="1600"/>
        </a:p>
      </dgm:t>
    </dgm:pt>
    <dgm:pt modelId="{5A8B6EC4-99F0-4E82-9E05-EE9040489E8E}" type="pres">
      <dgm:prSet presAssocID="{C9789491-7808-431A-95E2-F78B4442EA38}" presName="cycle" presStyleCnt="0">
        <dgm:presLayoutVars>
          <dgm:chMax val="1"/>
          <dgm:dir/>
          <dgm:animLvl val="ctr"/>
          <dgm:resizeHandles val="exact"/>
        </dgm:presLayoutVars>
      </dgm:prSet>
      <dgm:spPr/>
      <dgm:t>
        <a:bodyPr/>
        <a:lstStyle/>
        <a:p>
          <a:endParaRPr lang="pt-BR"/>
        </a:p>
      </dgm:t>
    </dgm:pt>
    <dgm:pt modelId="{2C1835D1-619C-4D92-8533-BD5838FA29B6}" type="pres">
      <dgm:prSet presAssocID="{0AE42684-47CD-4077-8957-3F8613FA72D3}" presName="centerShape" presStyleLbl="node0" presStyleIdx="0" presStyleCnt="1"/>
      <dgm:spPr/>
      <dgm:t>
        <a:bodyPr/>
        <a:lstStyle/>
        <a:p>
          <a:endParaRPr lang="pt-BR"/>
        </a:p>
      </dgm:t>
    </dgm:pt>
    <dgm:pt modelId="{40C98E85-4AE4-4800-8793-D717FF10877E}" type="pres">
      <dgm:prSet presAssocID="{841317D5-43C8-45A5-96EC-B3CE18ED08A4}" presName="Name9" presStyleLbl="parChTrans1D2" presStyleIdx="0" presStyleCnt="7"/>
      <dgm:spPr/>
      <dgm:t>
        <a:bodyPr/>
        <a:lstStyle/>
        <a:p>
          <a:endParaRPr lang="pt-BR"/>
        </a:p>
      </dgm:t>
    </dgm:pt>
    <dgm:pt modelId="{DBF717E9-5FE0-4773-BCC7-165FEF505CCE}" type="pres">
      <dgm:prSet presAssocID="{841317D5-43C8-45A5-96EC-B3CE18ED08A4}" presName="connTx" presStyleLbl="parChTrans1D2" presStyleIdx="0" presStyleCnt="7"/>
      <dgm:spPr/>
      <dgm:t>
        <a:bodyPr/>
        <a:lstStyle/>
        <a:p>
          <a:endParaRPr lang="pt-BR"/>
        </a:p>
      </dgm:t>
    </dgm:pt>
    <dgm:pt modelId="{3721B01F-AC0B-4B5B-8ABA-A174125E4DF9}" type="pres">
      <dgm:prSet presAssocID="{34BB68EB-36F9-487E-88C1-5E926714CDF0}" presName="node" presStyleLbl="node1" presStyleIdx="0" presStyleCnt="7">
        <dgm:presLayoutVars>
          <dgm:bulletEnabled val="1"/>
        </dgm:presLayoutVars>
      </dgm:prSet>
      <dgm:spPr/>
      <dgm:t>
        <a:bodyPr/>
        <a:lstStyle/>
        <a:p>
          <a:endParaRPr lang="pt-BR"/>
        </a:p>
      </dgm:t>
    </dgm:pt>
    <dgm:pt modelId="{30255B2D-7238-44AF-A0FC-DD86AC07B24D}" type="pres">
      <dgm:prSet presAssocID="{BF7F2379-3E22-420C-8175-657EB1B7FAC4}" presName="Name9" presStyleLbl="parChTrans1D2" presStyleIdx="1" presStyleCnt="7"/>
      <dgm:spPr/>
      <dgm:t>
        <a:bodyPr/>
        <a:lstStyle/>
        <a:p>
          <a:endParaRPr lang="pt-BR"/>
        </a:p>
      </dgm:t>
    </dgm:pt>
    <dgm:pt modelId="{A34FECF4-F81C-41FD-AF50-B1500A8F6FFD}" type="pres">
      <dgm:prSet presAssocID="{BF7F2379-3E22-420C-8175-657EB1B7FAC4}" presName="connTx" presStyleLbl="parChTrans1D2" presStyleIdx="1" presStyleCnt="7"/>
      <dgm:spPr/>
      <dgm:t>
        <a:bodyPr/>
        <a:lstStyle/>
        <a:p>
          <a:endParaRPr lang="pt-BR"/>
        </a:p>
      </dgm:t>
    </dgm:pt>
    <dgm:pt modelId="{DBEAE75A-2AAB-4F4B-87C1-F7AC5C6543B1}" type="pres">
      <dgm:prSet presAssocID="{E2DB09EA-D822-4FE9-BBCC-B85313B29EFC}" presName="node" presStyleLbl="node1" presStyleIdx="1" presStyleCnt="7">
        <dgm:presLayoutVars>
          <dgm:bulletEnabled val="1"/>
        </dgm:presLayoutVars>
      </dgm:prSet>
      <dgm:spPr/>
      <dgm:t>
        <a:bodyPr/>
        <a:lstStyle/>
        <a:p>
          <a:endParaRPr lang="pt-BR"/>
        </a:p>
      </dgm:t>
    </dgm:pt>
    <dgm:pt modelId="{D4F4D484-1D5F-4EFC-9ECA-F2EDFAEAC774}" type="pres">
      <dgm:prSet presAssocID="{DE3F3060-E84C-4BE3-82B7-19392EB7F173}" presName="Name9" presStyleLbl="parChTrans1D2" presStyleIdx="2" presStyleCnt="7"/>
      <dgm:spPr/>
      <dgm:t>
        <a:bodyPr/>
        <a:lstStyle/>
        <a:p>
          <a:endParaRPr lang="pt-BR"/>
        </a:p>
      </dgm:t>
    </dgm:pt>
    <dgm:pt modelId="{314FF8DF-16A1-4397-84A1-93747A2ECEB7}" type="pres">
      <dgm:prSet presAssocID="{DE3F3060-E84C-4BE3-82B7-19392EB7F173}" presName="connTx" presStyleLbl="parChTrans1D2" presStyleIdx="2" presStyleCnt="7"/>
      <dgm:spPr/>
      <dgm:t>
        <a:bodyPr/>
        <a:lstStyle/>
        <a:p>
          <a:endParaRPr lang="pt-BR"/>
        </a:p>
      </dgm:t>
    </dgm:pt>
    <dgm:pt modelId="{BE3C70F2-D267-4D07-B140-115D2E9AC7C9}" type="pres">
      <dgm:prSet presAssocID="{4D47F6E6-BEB8-49A6-920B-C9C685917899}" presName="node" presStyleLbl="node1" presStyleIdx="2" presStyleCnt="7">
        <dgm:presLayoutVars>
          <dgm:bulletEnabled val="1"/>
        </dgm:presLayoutVars>
      </dgm:prSet>
      <dgm:spPr/>
      <dgm:t>
        <a:bodyPr/>
        <a:lstStyle/>
        <a:p>
          <a:endParaRPr lang="pt-BR"/>
        </a:p>
      </dgm:t>
    </dgm:pt>
    <dgm:pt modelId="{84A804A8-168B-4131-9984-1D61512ADF06}" type="pres">
      <dgm:prSet presAssocID="{B4E5578E-FA46-4E63-8473-D87CEC78B8D5}" presName="Name9" presStyleLbl="parChTrans1D2" presStyleIdx="3" presStyleCnt="7"/>
      <dgm:spPr/>
      <dgm:t>
        <a:bodyPr/>
        <a:lstStyle/>
        <a:p>
          <a:endParaRPr lang="pt-BR"/>
        </a:p>
      </dgm:t>
    </dgm:pt>
    <dgm:pt modelId="{E40FC59C-EF6D-4009-BB0B-5E4495BD346B}" type="pres">
      <dgm:prSet presAssocID="{B4E5578E-FA46-4E63-8473-D87CEC78B8D5}" presName="connTx" presStyleLbl="parChTrans1D2" presStyleIdx="3" presStyleCnt="7"/>
      <dgm:spPr/>
      <dgm:t>
        <a:bodyPr/>
        <a:lstStyle/>
        <a:p>
          <a:endParaRPr lang="pt-BR"/>
        </a:p>
      </dgm:t>
    </dgm:pt>
    <dgm:pt modelId="{8AC60B0A-E7B0-4FD6-A270-A0CDF3430A37}" type="pres">
      <dgm:prSet presAssocID="{E43B7F9D-DC11-4E03-BAE2-A7B134AF3F54}" presName="node" presStyleLbl="node1" presStyleIdx="3" presStyleCnt="7">
        <dgm:presLayoutVars>
          <dgm:bulletEnabled val="1"/>
        </dgm:presLayoutVars>
      </dgm:prSet>
      <dgm:spPr/>
      <dgm:t>
        <a:bodyPr/>
        <a:lstStyle/>
        <a:p>
          <a:endParaRPr lang="pt-BR"/>
        </a:p>
      </dgm:t>
    </dgm:pt>
    <dgm:pt modelId="{0A034ADB-0923-46BC-8640-DDCC4F591BB7}" type="pres">
      <dgm:prSet presAssocID="{378E75E6-BB93-49C8-91E3-F5681BB7865A}" presName="Name9" presStyleLbl="parChTrans1D2" presStyleIdx="4" presStyleCnt="7"/>
      <dgm:spPr/>
      <dgm:t>
        <a:bodyPr/>
        <a:lstStyle/>
        <a:p>
          <a:endParaRPr lang="pt-BR"/>
        </a:p>
      </dgm:t>
    </dgm:pt>
    <dgm:pt modelId="{2F9A26F7-3A7B-4269-9E30-853EC87CD4B1}" type="pres">
      <dgm:prSet presAssocID="{378E75E6-BB93-49C8-91E3-F5681BB7865A}" presName="connTx" presStyleLbl="parChTrans1D2" presStyleIdx="4" presStyleCnt="7"/>
      <dgm:spPr/>
      <dgm:t>
        <a:bodyPr/>
        <a:lstStyle/>
        <a:p>
          <a:endParaRPr lang="pt-BR"/>
        </a:p>
      </dgm:t>
    </dgm:pt>
    <dgm:pt modelId="{58BCC740-7302-4DDE-8260-66F2E0C4B3C2}" type="pres">
      <dgm:prSet presAssocID="{1D222E32-3C4E-46B6-A4B5-373BD3247DD7}" presName="node" presStyleLbl="node1" presStyleIdx="4" presStyleCnt="7">
        <dgm:presLayoutVars>
          <dgm:bulletEnabled val="1"/>
        </dgm:presLayoutVars>
      </dgm:prSet>
      <dgm:spPr/>
      <dgm:t>
        <a:bodyPr/>
        <a:lstStyle/>
        <a:p>
          <a:endParaRPr lang="pt-BR"/>
        </a:p>
      </dgm:t>
    </dgm:pt>
    <dgm:pt modelId="{DE434BED-B3C2-4393-AE8B-EB9AFF6BD7FA}" type="pres">
      <dgm:prSet presAssocID="{17495B9C-E0D0-47D8-9A39-F3FA475C102E}" presName="Name9" presStyleLbl="parChTrans1D2" presStyleIdx="5" presStyleCnt="7"/>
      <dgm:spPr/>
      <dgm:t>
        <a:bodyPr/>
        <a:lstStyle/>
        <a:p>
          <a:endParaRPr lang="pt-BR"/>
        </a:p>
      </dgm:t>
    </dgm:pt>
    <dgm:pt modelId="{7DB0C204-28F2-47E6-B210-FBEB48A45A29}" type="pres">
      <dgm:prSet presAssocID="{17495B9C-E0D0-47D8-9A39-F3FA475C102E}" presName="connTx" presStyleLbl="parChTrans1D2" presStyleIdx="5" presStyleCnt="7"/>
      <dgm:spPr/>
      <dgm:t>
        <a:bodyPr/>
        <a:lstStyle/>
        <a:p>
          <a:endParaRPr lang="pt-BR"/>
        </a:p>
      </dgm:t>
    </dgm:pt>
    <dgm:pt modelId="{31CD17F0-BEA8-48D7-92D9-0AE262C70507}" type="pres">
      <dgm:prSet presAssocID="{9622542D-AC68-49AE-BC12-CFE161665C70}" presName="node" presStyleLbl="node1" presStyleIdx="5" presStyleCnt="7">
        <dgm:presLayoutVars>
          <dgm:bulletEnabled val="1"/>
        </dgm:presLayoutVars>
      </dgm:prSet>
      <dgm:spPr/>
      <dgm:t>
        <a:bodyPr/>
        <a:lstStyle/>
        <a:p>
          <a:endParaRPr lang="pt-BR"/>
        </a:p>
      </dgm:t>
    </dgm:pt>
    <dgm:pt modelId="{B49D128A-3669-4818-863A-A403253468A3}" type="pres">
      <dgm:prSet presAssocID="{9AFE273C-2A19-43C3-ACC8-42B45977D2A3}" presName="Name9" presStyleLbl="parChTrans1D2" presStyleIdx="6" presStyleCnt="7"/>
      <dgm:spPr/>
      <dgm:t>
        <a:bodyPr/>
        <a:lstStyle/>
        <a:p>
          <a:endParaRPr lang="pt-BR"/>
        </a:p>
      </dgm:t>
    </dgm:pt>
    <dgm:pt modelId="{CCFFA817-C7E7-4759-B173-341A5FA6388F}" type="pres">
      <dgm:prSet presAssocID="{9AFE273C-2A19-43C3-ACC8-42B45977D2A3}" presName="connTx" presStyleLbl="parChTrans1D2" presStyleIdx="6" presStyleCnt="7"/>
      <dgm:spPr/>
      <dgm:t>
        <a:bodyPr/>
        <a:lstStyle/>
        <a:p>
          <a:endParaRPr lang="pt-BR"/>
        </a:p>
      </dgm:t>
    </dgm:pt>
    <dgm:pt modelId="{8B5754BE-ACA1-4FBA-B593-74A2E991F5E8}" type="pres">
      <dgm:prSet presAssocID="{EA8D6A1A-AC40-49F4-A1B4-185AE7F6A41C}" presName="node" presStyleLbl="node1" presStyleIdx="6" presStyleCnt="7">
        <dgm:presLayoutVars>
          <dgm:bulletEnabled val="1"/>
        </dgm:presLayoutVars>
      </dgm:prSet>
      <dgm:spPr/>
      <dgm:t>
        <a:bodyPr/>
        <a:lstStyle/>
        <a:p>
          <a:endParaRPr lang="pt-BR"/>
        </a:p>
      </dgm:t>
    </dgm:pt>
  </dgm:ptLst>
  <dgm:cxnLst>
    <dgm:cxn modelId="{412643C6-E589-471E-8202-94CC4654E8EA}" type="presOf" srcId="{4D47F6E6-BEB8-49A6-920B-C9C685917899}" destId="{BE3C70F2-D267-4D07-B140-115D2E9AC7C9}" srcOrd="0" destOrd="0" presId="urn:microsoft.com/office/officeart/2005/8/layout/radial1"/>
    <dgm:cxn modelId="{CBA3CA90-6C22-4454-ACE9-A8CF051E0B90}" type="presOf" srcId="{1D222E32-3C4E-46B6-A4B5-373BD3247DD7}" destId="{58BCC740-7302-4DDE-8260-66F2E0C4B3C2}" srcOrd="0" destOrd="0" presId="urn:microsoft.com/office/officeart/2005/8/layout/radial1"/>
    <dgm:cxn modelId="{4AB9CAF7-0F08-476E-9C6C-1EA43E2C66D7}" type="presOf" srcId="{9622542D-AC68-49AE-BC12-CFE161665C70}" destId="{31CD17F0-BEA8-48D7-92D9-0AE262C70507}" srcOrd="0" destOrd="0" presId="urn:microsoft.com/office/officeart/2005/8/layout/radial1"/>
    <dgm:cxn modelId="{70045544-3434-4F11-B03E-A700DF14748C}" type="presOf" srcId="{841317D5-43C8-45A5-96EC-B3CE18ED08A4}" destId="{40C98E85-4AE4-4800-8793-D717FF10877E}" srcOrd="0" destOrd="0" presId="urn:microsoft.com/office/officeart/2005/8/layout/radial1"/>
    <dgm:cxn modelId="{81C09FA4-E94E-4EAD-9D23-CEAF3DF0C38D}" type="presOf" srcId="{378E75E6-BB93-49C8-91E3-F5681BB7865A}" destId="{2F9A26F7-3A7B-4269-9E30-853EC87CD4B1}" srcOrd="1" destOrd="0" presId="urn:microsoft.com/office/officeart/2005/8/layout/radial1"/>
    <dgm:cxn modelId="{AAA2A06B-96C0-41E2-84F2-640004B78E86}" srcId="{0AE42684-47CD-4077-8957-3F8613FA72D3}" destId="{E43B7F9D-DC11-4E03-BAE2-A7B134AF3F54}" srcOrd="3" destOrd="0" parTransId="{B4E5578E-FA46-4E63-8473-D87CEC78B8D5}" sibTransId="{2AB62C5D-CDFA-4CFB-8A61-BC22BE14754C}"/>
    <dgm:cxn modelId="{4F7B9EC1-7383-45D5-AB7E-F910A611AD30}" type="presOf" srcId="{841317D5-43C8-45A5-96EC-B3CE18ED08A4}" destId="{DBF717E9-5FE0-4773-BCC7-165FEF505CCE}" srcOrd="1" destOrd="0" presId="urn:microsoft.com/office/officeart/2005/8/layout/radial1"/>
    <dgm:cxn modelId="{71C81769-C874-4E91-9661-69D05E4FA2DC}" type="presOf" srcId="{34BB68EB-36F9-487E-88C1-5E926714CDF0}" destId="{3721B01F-AC0B-4B5B-8ABA-A174125E4DF9}" srcOrd="0" destOrd="0" presId="urn:microsoft.com/office/officeart/2005/8/layout/radial1"/>
    <dgm:cxn modelId="{E9BF55A3-C1BF-45AA-A396-9FE8B0A18959}" srcId="{0AE42684-47CD-4077-8957-3F8613FA72D3}" destId="{E2DB09EA-D822-4FE9-BBCC-B85313B29EFC}" srcOrd="1" destOrd="0" parTransId="{BF7F2379-3E22-420C-8175-657EB1B7FAC4}" sibTransId="{0374CC59-AAF4-4E68-AB46-88FA4310AEDD}"/>
    <dgm:cxn modelId="{39DA4694-8B4C-4EAB-ACC9-BDE0629557DF}" type="presOf" srcId="{378E75E6-BB93-49C8-91E3-F5681BB7865A}" destId="{0A034ADB-0923-46BC-8640-DDCC4F591BB7}" srcOrd="0" destOrd="0" presId="urn:microsoft.com/office/officeart/2005/8/layout/radial1"/>
    <dgm:cxn modelId="{1058D75E-EEB4-4A74-BA71-84282EFA9FE1}" type="presOf" srcId="{BF7F2379-3E22-420C-8175-657EB1B7FAC4}" destId="{30255B2D-7238-44AF-A0FC-DD86AC07B24D}" srcOrd="0" destOrd="0" presId="urn:microsoft.com/office/officeart/2005/8/layout/radial1"/>
    <dgm:cxn modelId="{CE0D63B4-66DC-49BB-A85B-55F3E49703A8}" type="presOf" srcId="{B4E5578E-FA46-4E63-8473-D87CEC78B8D5}" destId="{E40FC59C-EF6D-4009-BB0B-5E4495BD346B}" srcOrd="1" destOrd="0" presId="urn:microsoft.com/office/officeart/2005/8/layout/radial1"/>
    <dgm:cxn modelId="{E26CBCEB-57D6-44A0-9A7C-1F10F3052CE1}" type="presOf" srcId="{E2DB09EA-D822-4FE9-BBCC-B85313B29EFC}" destId="{DBEAE75A-2AAB-4F4B-87C1-F7AC5C6543B1}" srcOrd="0" destOrd="0" presId="urn:microsoft.com/office/officeart/2005/8/layout/radial1"/>
    <dgm:cxn modelId="{85CEFBD7-6046-4CDE-9AFD-36A23DD219FC}" type="presOf" srcId="{C9789491-7808-431A-95E2-F78B4442EA38}" destId="{5A8B6EC4-99F0-4E82-9E05-EE9040489E8E}" srcOrd="0" destOrd="0" presId="urn:microsoft.com/office/officeart/2005/8/layout/radial1"/>
    <dgm:cxn modelId="{48E503DB-6B5A-4664-A07A-318A29D69322}" type="presOf" srcId="{B4E5578E-FA46-4E63-8473-D87CEC78B8D5}" destId="{84A804A8-168B-4131-9984-1D61512ADF06}" srcOrd="0" destOrd="0" presId="urn:microsoft.com/office/officeart/2005/8/layout/radial1"/>
    <dgm:cxn modelId="{7E1197F2-B104-4D6D-8569-9887DC558487}" srcId="{0AE42684-47CD-4077-8957-3F8613FA72D3}" destId="{EA8D6A1A-AC40-49F4-A1B4-185AE7F6A41C}" srcOrd="6" destOrd="0" parTransId="{9AFE273C-2A19-43C3-ACC8-42B45977D2A3}" sibTransId="{5DDDF423-99B2-40E1-863C-FB78DD7409FB}"/>
    <dgm:cxn modelId="{3329E990-23DE-4D4A-BA7C-8AA4DE9678F2}" type="presOf" srcId="{17495B9C-E0D0-47D8-9A39-F3FA475C102E}" destId="{7DB0C204-28F2-47E6-B210-FBEB48A45A29}" srcOrd="1" destOrd="0" presId="urn:microsoft.com/office/officeart/2005/8/layout/radial1"/>
    <dgm:cxn modelId="{9F331464-AC25-4316-9885-F90621892834}" type="presOf" srcId="{DE3F3060-E84C-4BE3-82B7-19392EB7F173}" destId="{314FF8DF-16A1-4397-84A1-93747A2ECEB7}" srcOrd="1" destOrd="0" presId="urn:microsoft.com/office/officeart/2005/8/layout/radial1"/>
    <dgm:cxn modelId="{B7700A15-5084-4CB1-8B37-9D7D17FB23A0}" srcId="{C9789491-7808-431A-95E2-F78B4442EA38}" destId="{0AE42684-47CD-4077-8957-3F8613FA72D3}" srcOrd="0" destOrd="0" parTransId="{ECE1B65C-9A76-4220-B281-2E49EFB790C4}" sibTransId="{298CEAA3-EE07-4537-9A72-456289D42A5D}"/>
    <dgm:cxn modelId="{17967458-2359-4BA1-9AEE-AA275A0F53E4}" srcId="{0AE42684-47CD-4077-8957-3F8613FA72D3}" destId="{1D222E32-3C4E-46B6-A4B5-373BD3247DD7}" srcOrd="4" destOrd="0" parTransId="{378E75E6-BB93-49C8-91E3-F5681BB7865A}" sibTransId="{384926FB-560A-47A8-AA05-AC0EA402E646}"/>
    <dgm:cxn modelId="{A78326BD-EEEB-4362-BE01-6B07803D89A9}" srcId="{0AE42684-47CD-4077-8957-3F8613FA72D3}" destId="{4D47F6E6-BEB8-49A6-920B-C9C685917899}" srcOrd="2" destOrd="0" parTransId="{DE3F3060-E84C-4BE3-82B7-19392EB7F173}" sibTransId="{95DD183A-B1BC-4A51-92FF-CE7D3035E1A6}"/>
    <dgm:cxn modelId="{8CBF0DA6-C080-4A13-ADC3-1398C8C0E7F1}" type="presOf" srcId="{0AE42684-47CD-4077-8957-3F8613FA72D3}" destId="{2C1835D1-619C-4D92-8533-BD5838FA29B6}" srcOrd="0" destOrd="0" presId="urn:microsoft.com/office/officeart/2005/8/layout/radial1"/>
    <dgm:cxn modelId="{3804824B-5245-474A-A95B-FAFCA3D31F4E}" type="presOf" srcId="{DE3F3060-E84C-4BE3-82B7-19392EB7F173}" destId="{D4F4D484-1D5F-4EFC-9ECA-F2EDFAEAC774}" srcOrd="0" destOrd="0" presId="urn:microsoft.com/office/officeart/2005/8/layout/radial1"/>
    <dgm:cxn modelId="{FC962D14-C268-4E6F-98B3-BC5E11E2D6F2}" type="presOf" srcId="{9AFE273C-2A19-43C3-ACC8-42B45977D2A3}" destId="{B49D128A-3669-4818-863A-A403253468A3}" srcOrd="0" destOrd="0" presId="urn:microsoft.com/office/officeart/2005/8/layout/radial1"/>
    <dgm:cxn modelId="{60E3D1E0-DF33-47CB-91D3-DB9D7C571C02}" srcId="{0AE42684-47CD-4077-8957-3F8613FA72D3}" destId="{34BB68EB-36F9-487E-88C1-5E926714CDF0}" srcOrd="0" destOrd="0" parTransId="{841317D5-43C8-45A5-96EC-B3CE18ED08A4}" sibTransId="{3EA9FAB3-DB4B-417F-A947-74AAAC7C4315}"/>
    <dgm:cxn modelId="{54406E3A-AA02-4E57-88C8-62482AAB21D4}" type="presOf" srcId="{9AFE273C-2A19-43C3-ACC8-42B45977D2A3}" destId="{CCFFA817-C7E7-4759-B173-341A5FA6388F}" srcOrd="1" destOrd="0" presId="urn:microsoft.com/office/officeart/2005/8/layout/radial1"/>
    <dgm:cxn modelId="{DC3D0D72-69DC-43C5-999F-90553543A1FD}" type="presOf" srcId="{EA8D6A1A-AC40-49F4-A1B4-185AE7F6A41C}" destId="{8B5754BE-ACA1-4FBA-B593-74A2E991F5E8}" srcOrd="0" destOrd="0" presId="urn:microsoft.com/office/officeart/2005/8/layout/radial1"/>
    <dgm:cxn modelId="{BD8EE301-4CF6-4ED5-B360-348074FA3037}" srcId="{0AE42684-47CD-4077-8957-3F8613FA72D3}" destId="{9622542D-AC68-49AE-BC12-CFE161665C70}" srcOrd="5" destOrd="0" parTransId="{17495B9C-E0D0-47D8-9A39-F3FA475C102E}" sibTransId="{95CBA424-131E-4606-AC1A-6EB4C900250E}"/>
    <dgm:cxn modelId="{CF922510-D60E-422A-9C02-548A21C24D62}" type="presOf" srcId="{17495B9C-E0D0-47D8-9A39-F3FA475C102E}" destId="{DE434BED-B3C2-4393-AE8B-EB9AFF6BD7FA}" srcOrd="0" destOrd="0" presId="urn:microsoft.com/office/officeart/2005/8/layout/radial1"/>
    <dgm:cxn modelId="{AF78532D-E4C1-40B0-ABF1-9906D894435F}" type="presOf" srcId="{E43B7F9D-DC11-4E03-BAE2-A7B134AF3F54}" destId="{8AC60B0A-E7B0-4FD6-A270-A0CDF3430A37}" srcOrd="0" destOrd="0" presId="urn:microsoft.com/office/officeart/2005/8/layout/radial1"/>
    <dgm:cxn modelId="{05B4B02F-B8E1-488F-ABD9-645DCFECCB21}" type="presOf" srcId="{BF7F2379-3E22-420C-8175-657EB1B7FAC4}" destId="{A34FECF4-F81C-41FD-AF50-B1500A8F6FFD}" srcOrd="1" destOrd="0" presId="urn:microsoft.com/office/officeart/2005/8/layout/radial1"/>
    <dgm:cxn modelId="{411F0F5B-D943-4EBE-A25D-719C81060694}" type="presParOf" srcId="{5A8B6EC4-99F0-4E82-9E05-EE9040489E8E}" destId="{2C1835D1-619C-4D92-8533-BD5838FA29B6}" srcOrd="0" destOrd="0" presId="urn:microsoft.com/office/officeart/2005/8/layout/radial1"/>
    <dgm:cxn modelId="{1F8ADE73-D5AC-48FC-B6CF-E25AD7340D6E}" type="presParOf" srcId="{5A8B6EC4-99F0-4E82-9E05-EE9040489E8E}" destId="{40C98E85-4AE4-4800-8793-D717FF10877E}" srcOrd="1" destOrd="0" presId="urn:microsoft.com/office/officeart/2005/8/layout/radial1"/>
    <dgm:cxn modelId="{05D740A1-B150-4814-97CA-D19F3040AA7B}" type="presParOf" srcId="{40C98E85-4AE4-4800-8793-D717FF10877E}" destId="{DBF717E9-5FE0-4773-BCC7-165FEF505CCE}" srcOrd="0" destOrd="0" presId="urn:microsoft.com/office/officeart/2005/8/layout/radial1"/>
    <dgm:cxn modelId="{AC0CAE54-CF97-4388-BDCE-9794881AB80A}" type="presParOf" srcId="{5A8B6EC4-99F0-4E82-9E05-EE9040489E8E}" destId="{3721B01F-AC0B-4B5B-8ABA-A174125E4DF9}" srcOrd="2" destOrd="0" presId="urn:microsoft.com/office/officeart/2005/8/layout/radial1"/>
    <dgm:cxn modelId="{81F236B5-4F56-45E6-8EBA-A671BAE066EE}" type="presParOf" srcId="{5A8B6EC4-99F0-4E82-9E05-EE9040489E8E}" destId="{30255B2D-7238-44AF-A0FC-DD86AC07B24D}" srcOrd="3" destOrd="0" presId="urn:microsoft.com/office/officeart/2005/8/layout/radial1"/>
    <dgm:cxn modelId="{9E9D24A6-9C93-4C4A-8B0A-42B1B1088FB4}" type="presParOf" srcId="{30255B2D-7238-44AF-A0FC-DD86AC07B24D}" destId="{A34FECF4-F81C-41FD-AF50-B1500A8F6FFD}" srcOrd="0" destOrd="0" presId="urn:microsoft.com/office/officeart/2005/8/layout/radial1"/>
    <dgm:cxn modelId="{E028B7C7-5312-4134-8239-476371A88A61}" type="presParOf" srcId="{5A8B6EC4-99F0-4E82-9E05-EE9040489E8E}" destId="{DBEAE75A-2AAB-4F4B-87C1-F7AC5C6543B1}" srcOrd="4" destOrd="0" presId="urn:microsoft.com/office/officeart/2005/8/layout/radial1"/>
    <dgm:cxn modelId="{A17253F2-0245-4907-97C5-01CC5168796D}" type="presParOf" srcId="{5A8B6EC4-99F0-4E82-9E05-EE9040489E8E}" destId="{D4F4D484-1D5F-4EFC-9ECA-F2EDFAEAC774}" srcOrd="5" destOrd="0" presId="urn:microsoft.com/office/officeart/2005/8/layout/radial1"/>
    <dgm:cxn modelId="{02476870-F70A-47E5-B663-24708F0A03E1}" type="presParOf" srcId="{D4F4D484-1D5F-4EFC-9ECA-F2EDFAEAC774}" destId="{314FF8DF-16A1-4397-84A1-93747A2ECEB7}" srcOrd="0" destOrd="0" presId="urn:microsoft.com/office/officeart/2005/8/layout/radial1"/>
    <dgm:cxn modelId="{A8E96CB2-882A-4F1C-9CB1-739E5ECD682F}" type="presParOf" srcId="{5A8B6EC4-99F0-4E82-9E05-EE9040489E8E}" destId="{BE3C70F2-D267-4D07-B140-115D2E9AC7C9}" srcOrd="6" destOrd="0" presId="urn:microsoft.com/office/officeart/2005/8/layout/radial1"/>
    <dgm:cxn modelId="{A8641D6B-CA11-4BC8-802F-AB517A82242E}" type="presParOf" srcId="{5A8B6EC4-99F0-4E82-9E05-EE9040489E8E}" destId="{84A804A8-168B-4131-9984-1D61512ADF06}" srcOrd="7" destOrd="0" presId="urn:microsoft.com/office/officeart/2005/8/layout/radial1"/>
    <dgm:cxn modelId="{EDEADCF6-4801-4B87-9EDB-9747FF158265}" type="presParOf" srcId="{84A804A8-168B-4131-9984-1D61512ADF06}" destId="{E40FC59C-EF6D-4009-BB0B-5E4495BD346B}" srcOrd="0" destOrd="0" presId="urn:microsoft.com/office/officeart/2005/8/layout/radial1"/>
    <dgm:cxn modelId="{60657773-096F-45BF-BF4A-59C3897B484C}" type="presParOf" srcId="{5A8B6EC4-99F0-4E82-9E05-EE9040489E8E}" destId="{8AC60B0A-E7B0-4FD6-A270-A0CDF3430A37}" srcOrd="8" destOrd="0" presId="urn:microsoft.com/office/officeart/2005/8/layout/radial1"/>
    <dgm:cxn modelId="{CBCE9E60-FA96-4A5F-BB22-F3EFCA811D5F}" type="presParOf" srcId="{5A8B6EC4-99F0-4E82-9E05-EE9040489E8E}" destId="{0A034ADB-0923-46BC-8640-DDCC4F591BB7}" srcOrd="9" destOrd="0" presId="urn:microsoft.com/office/officeart/2005/8/layout/radial1"/>
    <dgm:cxn modelId="{FEC38B49-4209-430B-B565-3CC3A0343766}" type="presParOf" srcId="{0A034ADB-0923-46BC-8640-DDCC4F591BB7}" destId="{2F9A26F7-3A7B-4269-9E30-853EC87CD4B1}" srcOrd="0" destOrd="0" presId="urn:microsoft.com/office/officeart/2005/8/layout/radial1"/>
    <dgm:cxn modelId="{23257F63-85EE-4AB9-98C9-9F53D5B21A44}" type="presParOf" srcId="{5A8B6EC4-99F0-4E82-9E05-EE9040489E8E}" destId="{58BCC740-7302-4DDE-8260-66F2E0C4B3C2}" srcOrd="10" destOrd="0" presId="urn:microsoft.com/office/officeart/2005/8/layout/radial1"/>
    <dgm:cxn modelId="{4744AE0D-2DFC-49D3-BB5F-42DE1622F6D0}" type="presParOf" srcId="{5A8B6EC4-99F0-4E82-9E05-EE9040489E8E}" destId="{DE434BED-B3C2-4393-AE8B-EB9AFF6BD7FA}" srcOrd="11" destOrd="0" presId="urn:microsoft.com/office/officeart/2005/8/layout/radial1"/>
    <dgm:cxn modelId="{2428FD43-D37D-476D-BFD2-3F7BF7AE6C5A}" type="presParOf" srcId="{DE434BED-B3C2-4393-AE8B-EB9AFF6BD7FA}" destId="{7DB0C204-28F2-47E6-B210-FBEB48A45A29}" srcOrd="0" destOrd="0" presId="urn:microsoft.com/office/officeart/2005/8/layout/radial1"/>
    <dgm:cxn modelId="{FAA824E7-CF0B-4F83-86B5-5C3CDF3D12F0}" type="presParOf" srcId="{5A8B6EC4-99F0-4E82-9E05-EE9040489E8E}" destId="{31CD17F0-BEA8-48D7-92D9-0AE262C70507}" srcOrd="12" destOrd="0" presId="urn:microsoft.com/office/officeart/2005/8/layout/radial1"/>
    <dgm:cxn modelId="{751E6007-BD03-4B14-8FF0-3C63A9F9F03E}" type="presParOf" srcId="{5A8B6EC4-99F0-4E82-9E05-EE9040489E8E}" destId="{B49D128A-3669-4818-863A-A403253468A3}" srcOrd="13" destOrd="0" presId="urn:microsoft.com/office/officeart/2005/8/layout/radial1"/>
    <dgm:cxn modelId="{1EFE7828-F32E-4A58-A69B-1E09B1219109}" type="presParOf" srcId="{B49D128A-3669-4818-863A-A403253468A3}" destId="{CCFFA817-C7E7-4759-B173-341A5FA6388F}" srcOrd="0" destOrd="0" presId="urn:microsoft.com/office/officeart/2005/8/layout/radial1"/>
    <dgm:cxn modelId="{6F070A0F-D98B-4236-9AC5-508A64E9AE9C}" type="presParOf" srcId="{5A8B6EC4-99F0-4E82-9E05-EE9040489E8E}" destId="{8B5754BE-ACA1-4FBA-B593-74A2E991F5E8}"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20A0-C5E1-405A-BFA2-2DAC0FB8DBCA}">
      <dsp:nvSpPr>
        <dsp:cNvPr id="0" name=""/>
        <dsp:cNvSpPr/>
      </dsp:nvSpPr>
      <dsp:spPr>
        <a:xfrm>
          <a:off x="2167307" y="712"/>
          <a:ext cx="1498033" cy="749016"/>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latin typeface="Times New Roman" panose="02020603050405020304" pitchFamily="18" charset="0"/>
              <a:cs typeface="Times New Roman" panose="02020603050405020304" pitchFamily="18" charset="0"/>
            </a:rPr>
            <a:t>DIC</a:t>
          </a:r>
          <a:endParaRPr lang="pt-BR" sz="1600" kern="1200">
            <a:latin typeface="Times New Roman" panose="02020603050405020304" pitchFamily="18" charset="0"/>
            <a:cs typeface="Times New Roman" panose="02020603050405020304" pitchFamily="18" charset="0"/>
          </a:endParaRPr>
        </a:p>
      </dsp:txBody>
      <dsp:txXfrm>
        <a:off x="2189245" y="22650"/>
        <a:ext cx="1454157" cy="705140"/>
      </dsp:txXfrm>
    </dsp:sp>
    <dsp:sp modelId="{598372B4-0079-4B92-84A1-3E8AAEC7B6F5}">
      <dsp:nvSpPr>
        <dsp:cNvPr id="0" name=""/>
        <dsp:cNvSpPr/>
      </dsp:nvSpPr>
      <dsp:spPr>
        <a:xfrm rot="2700000">
          <a:off x="3245395" y="964520"/>
          <a:ext cx="782612" cy="262155"/>
        </a:xfrm>
        <a:prstGeom prst="lef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latin typeface="Times New Roman" panose="02020603050405020304" pitchFamily="18" charset="0"/>
            <a:cs typeface="Times New Roman" panose="02020603050405020304" pitchFamily="18" charset="0"/>
          </a:endParaRPr>
        </a:p>
      </dsp:txBody>
      <dsp:txXfrm>
        <a:off x="3324042" y="1016951"/>
        <a:ext cx="625319" cy="157293"/>
      </dsp:txXfrm>
    </dsp:sp>
    <dsp:sp modelId="{559FBA81-93E1-479F-95CE-2E2CCC6614C0}">
      <dsp:nvSpPr>
        <dsp:cNvPr id="0" name=""/>
        <dsp:cNvSpPr/>
      </dsp:nvSpPr>
      <dsp:spPr>
        <a:xfrm>
          <a:off x="3608062" y="1441467"/>
          <a:ext cx="1498033" cy="749016"/>
        </a:xfrm>
        <a:prstGeom prst="roundRect">
          <a:avLst>
            <a:gd name="adj" fmla="val 10000"/>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latin typeface="Times New Roman" panose="02020603050405020304" pitchFamily="18" charset="0"/>
              <a:cs typeface="Times New Roman" panose="02020603050405020304" pitchFamily="18" charset="0"/>
            </a:rPr>
            <a:t>5 repetições</a:t>
          </a:r>
        </a:p>
        <a:p>
          <a:pPr lvl="0" algn="ctr" defTabSz="711200">
            <a:lnSpc>
              <a:spcPct val="90000"/>
            </a:lnSpc>
            <a:spcBef>
              <a:spcPct val="0"/>
            </a:spcBef>
            <a:spcAft>
              <a:spcPct val="35000"/>
            </a:spcAft>
          </a:pPr>
          <a:r>
            <a:rPr lang="pt-BR" sz="1600" kern="1200" smtClean="0">
              <a:latin typeface="Times New Roman" panose="02020603050405020304" pitchFamily="18" charset="0"/>
              <a:cs typeface="Times New Roman" panose="02020603050405020304" pitchFamily="18" charset="0"/>
            </a:rPr>
            <a:t>(10 plantas/ rep.</a:t>
          </a:r>
          <a:endParaRPr lang="pt-BR" sz="1600" kern="1200">
            <a:latin typeface="Times New Roman" panose="02020603050405020304" pitchFamily="18" charset="0"/>
            <a:cs typeface="Times New Roman" panose="02020603050405020304" pitchFamily="18" charset="0"/>
          </a:endParaRPr>
        </a:p>
      </dsp:txBody>
      <dsp:txXfrm>
        <a:off x="3630000" y="1463405"/>
        <a:ext cx="1454157" cy="705140"/>
      </dsp:txXfrm>
    </dsp:sp>
    <dsp:sp modelId="{22AE2864-56DC-43BB-9A0D-4DC7537221B1}">
      <dsp:nvSpPr>
        <dsp:cNvPr id="0" name=""/>
        <dsp:cNvSpPr/>
      </dsp:nvSpPr>
      <dsp:spPr>
        <a:xfrm rot="18743478">
          <a:off x="3245395" y="2405275"/>
          <a:ext cx="782612" cy="262155"/>
        </a:xfrm>
        <a:prstGeom prst="leftArrow">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latin typeface="Times New Roman" panose="02020603050405020304" pitchFamily="18" charset="0"/>
            <a:cs typeface="Times New Roman" panose="02020603050405020304" pitchFamily="18" charset="0"/>
          </a:endParaRPr>
        </a:p>
      </dsp:txBody>
      <dsp:txXfrm rot="10800000">
        <a:off x="3324042" y="2457706"/>
        <a:ext cx="625319" cy="157293"/>
      </dsp:txXfrm>
    </dsp:sp>
    <dsp:sp modelId="{0857F5CF-3CF4-4057-A59C-C761A6D45251}">
      <dsp:nvSpPr>
        <dsp:cNvPr id="0" name=""/>
        <dsp:cNvSpPr/>
      </dsp:nvSpPr>
      <dsp:spPr>
        <a:xfrm>
          <a:off x="2167307" y="2882223"/>
          <a:ext cx="1498033" cy="749016"/>
        </a:xfrm>
        <a:prstGeom prst="roundRect">
          <a:avLst>
            <a:gd name="adj" fmla="val 10000"/>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latin typeface="Times New Roman" panose="02020603050405020304" pitchFamily="18" charset="0"/>
              <a:cs typeface="Times New Roman" panose="02020603050405020304" pitchFamily="18" charset="0"/>
            </a:rPr>
            <a:t>20 parcelas</a:t>
          </a:r>
          <a:endParaRPr lang="pt-BR" sz="1600" kern="1200">
            <a:latin typeface="Times New Roman" panose="02020603050405020304" pitchFamily="18" charset="0"/>
            <a:cs typeface="Times New Roman" panose="02020603050405020304" pitchFamily="18" charset="0"/>
          </a:endParaRPr>
        </a:p>
      </dsp:txBody>
      <dsp:txXfrm>
        <a:off x="2189245" y="2904161"/>
        <a:ext cx="1454157" cy="705140"/>
      </dsp:txXfrm>
    </dsp:sp>
    <dsp:sp modelId="{682AC159-B78F-41C7-A85F-FF4BE66BC750}">
      <dsp:nvSpPr>
        <dsp:cNvPr id="0" name=""/>
        <dsp:cNvSpPr/>
      </dsp:nvSpPr>
      <dsp:spPr>
        <a:xfrm rot="13500000">
          <a:off x="1804639" y="2405275"/>
          <a:ext cx="782612" cy="262155"/>
        </a:xfrm>
        <a:prstGeom prst="leftArrow">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latin typeface="Times New Roman" panose="02020603050405020304" pitchFamily="18" charset="0"/>
            <a:cs typeface="Times New Roman" panose="02020603050405020304" pitchFamily="18" charset="0"/>
          </a:endParaRPr>
        </a:p>
      </dsp:txBody>
      <dsp:txXfrm rot="10800000">
        <a:off x="1883285" y="2457706"/>
        <a:ext cx="625319" cy="157293"/>
      </dsp:txXfrm>
    </dsp:sp>
    <dsp:sp modelId="{0E642765-6CDD-4624-9822-287582963151}">
      <dsp:nvSpPr>
        <dsp:cNvPr id="0" name=""/>
        <dsp:cNvSpPr/>
      </dsp:nvSpPr>
      <dsp:spPr>
        <a:xfrm>
          <a:off x="726551" y="1441467"/>
          <a:ext cx="1498033" cy="749016"/>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latin typeface="Times New Roman" panose="02020603050405020304" pitchFamily="18" charset="0"/>
              <a:cs typeface="Times New Roman" panose="02020603050405020304" pitchFamily="18" charset="0"/>
            </a:rPr>
            <a:t>4 tratamentos</a:t>
          </a:r>
          <a:endParaRPr lang="pt-BR" sz="1600" kern="1200">
            <a:latin typeface="Times New Roman" panose="02020603050405020304" pitchFamily="18" charset="0"/>
            <a:cs typeface="Times New Roman" panose="02020603050405020304" pitchFamily="18" charset="0"/>
          </a:endParaRPr>
        </a:p>
      </dsp:txBody>
      <dsp:txXfrm>
        <a:off x="748489" y="1463405"/>
        <a:ext cx="1454157" cy="705140"/>
      </dsp:txXfrm>
    </dsp:sp>
    <dsp:sp modelId="{5AD95BE5-16BD-4598-9723-802697FF6A04}">
      <dsp:nvSpPr>
        <dsp:cNvPr id="0" name=""/>
        <dsp:cNvSpPr/>
      </dsp:nvSpPr>
      <dsp:spPr>
        <a:xfrm rot="18900000">
          <a:off x="1804639" y="964520"/>
          <a:ext cx="782612" cy="262155"/>
        </a:xfrm>
        <a:prstGeom prst="leftRightArrow">
          <a:avLst>
            <a:gd name="adj1" fmla="val 60000"/>
            <a:gd name="adj2" fmla="val 5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latin typeface="Times New Roman" panose="02020603050405020304" pitchFamily="18" charset="0"/>
            <a:cs typeface="Times New Roman" panose="02020603050405020304" pitchFamily="18" charset="0"/>
          </a:endParaRPr>
        </a:p>
      </dsp:txBody>
      <dsp:txXfrm>
        <a:off x="1883286" y="1016951"/>
        <a:ext cx="625319" cy="157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835D1-619C-4D92-8533-BD5838FA29B6}">
      <dsp:nvSpPr>
        <dsp:cNvPr id="0" name=""/>
        <dsp:cNvSpPr/>
      </dsp:nvSpPr>
      <dsp:spPr>
        <a:xfrm>
          <a:off x="2357890" y="1473834"/>
          <a:ext cx="972851" cy="972851"/>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kern="1200" smtClean="0"/>
            <a:t>Parâmetros</a:t>
          </a:r>
          <a:endParaRPr lang="pt-BR" sz="1100" kern="1200"/>
        </a:p>
      </dsp:txBody>
      <dsp:txXfrm>
        <a:off x="2500361" y="1616305"/>
        <a:ext cx="687909" cy="687909"/>
      </dsp:txXfrm>
    </dsp:sp>
    <dsp:sp modelId="{40C98E85-4AE4-4800-8793-D717FF10877E}">
      <dsp:nvSpPr>
        <dsp:cNvPr id="0" name=""/>
        <dsp:cNvSpPr/>
      </dsp:nvSpPr>
      <dsp:spPr>
        <a:xfrm rot="16200000">
          <a:off x="2600907" y="1215034"/>
          <a:ext cx="486817" cy="30783"/>
        </a:xfrm>
        <a:custGeom>
          <a:avLst/>
          <a:gdLst/>
          <a:ahLst/>
          <a:cxnLst/>
          <a:rect l="0" t="0" r="0" b="0"/>
          <a:pathLst>
            <a:path>
              <a:moveTo>
                <a:pt x="0" y="15391"/>
              </a:moveTo>
              <a:lnTo>
                <a:pt x="486817" y="153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pt-BR" sz="400" kern="1200"/>
        </a:p>
      </dsp:txBody>
      <dsp:txXfrm>
        <a:off x="2832145" y="1218255"/>
        <a:ext cx="24340" cy="24340"/>
      </dsp:txXfrm>
    </dsp:sp>
    <dsp:sp modelId="{3721B01F-AC0B-4B5B-8ABA-A174125E4DF9}">
      <dsp:nvSpPr>
        <dsp:cNvPr id="0" name=""/>
        <dsp:cNvSpPr/>
      </dsp:nvSpPr>
      <dsp:spPr>
        <a:xfrm>
          <a:off x="2357890" y="14166"/>
          <a:ext cx="972851" cy="972851"/>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smtClean="0"/>
            <a:t>NF</a:t>
          </a:r>
          <a:endParaRPr lang="pt-BR" sz="2000" kern="1200"/>
        </a:p>
      </dsp:txBody>
      <dsp:txXfrm>
        <a:off x="2500361" y="156637"/>
        <a:ext cx="687909" cy="687909"/>
      </dsp:txXfrm>
    </dsp:sp>
    <dsp:sp modelId="{30255B2D-7238-44AF-A0FC-DD86AC07B24D}">
      <dsp:nvSpPr>
        <dsp:cNvPr id="0" name=""/>
        <dsp:cNvSpPr/>
      </dsp:nvSpPr>
      <dsp:spPr>
        <a:xfrm rot="19285714">
          <a:off x="3171514" y="1489824"/>
          <a:ext cx="486817" cy="30783"/>
        </a:xfrm>
        <a:custGeom>
          <a:avLst/>
          <a:gdLst/>
          <a:ahLst/>
          <a:cxnLst/>
          <a:rect l="0" t="0" r="0" b="0"/>
          <a:pathLst>
            <a:path>
              <a:moveTo>
                <a:pt x="0" y="15391"/>
              </a:moveTo>
              <a:lnTo>
                <a:pt x="486817" y="153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pt-BR" sz="400" kern="1200"/>
        </a:p>
      </dsp:txBody>
      <dsp:txXfrm>
        <a:off x="3402753" y="1493045"/>
        <a:ext cx="24340" cy="24340"/>
      </dsp:txXfrm>
    </dsp:sp>
    <dsp:sp modelId="{DBEAE75A-2AAB-4F4B-87C1-F7AC5C6543B1}">
      <dsp:nvSpPr>
        <dsp:cNvPr id="0" name=""/>
        <dsp:cNvSpPr/>
      </dsp:nvSpPr>
      <dsp:spPr>
        <a:xfrm>
          <a:off x="3499105" y="563746"/>
          <a:ext cx="972851" cy="972851"/>
        </a:xfrm>
        <a:prstGeom prst="ellipse">
          <a:avLst/>
        </a:prstGeom>
        <a:gradFill rotWithShape="0">
          <a:gsLst>
            <a:gs pos="0">
              <a:schemeClr val="accent3">
                <a:hueOff val="1875044"/>
                <a:satOff val="-2813"/>
                <a:lumOff val="-458"/>
                <a:alphaOff val="0"/>
                <a:tint val="50000"/>
                <a:satMod val="300000"/>
              </a:schemeClr>
            </a:gs>
            <a:gs pos="35000">
              <a:schemeClr val="accent3">
                <a:hueOff val="1875044"/>
                <a:satOff val="-2813"/>
                <a:lumOff val="-458"/>
                <a:alphaOff val="0"/>
                <a:tint val="37000"/>
                <a:satMod val="300000"/>
              </a:schemeClr>
            </a:gs>
            <a:gs pos="100000">
              <a:schemeClr val="accent3">
                <a:hueOff val="1875044"/>
                <a:satOff val="-2813"/>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smtClean="0"/>
            <a:t>CPA</a:t>
          </a:r>
          <a:endParaRPr lang="pt-BR" sz="2000" kern="1200"/>
        </a:p>
      </dsp:txBody>
      <dsp:txXfrm>
        <a:off x="3641576" y="706217"/>
        <a:ext cx="687909" cy="687909"/>
      </dsp:txXfrm>
    </dsp:sp>
    <dsp:sp modelId="{D4F4D484-1D5F-4EFC-9ECA-F2EDFAEAC774}">
      <dsp:nvSpPr>
        <dsp:cNvPr id="0" name=""/>
        <dsp:cNvSpPr/>
      </dsp:nvSpPr>
      <dsp:spPr>
        <a:xfrm rot="771429">
          <a:off x="3312443" y="2107272"/>
          <a:ext cx="486817" cy="30783"/>
        </a:xfrm>
        <a:custGeom>
          <a:avLst/>
          <a:gdLst/>
          <a:ahLst/>
          <a:cxnLst/>
          <a:rect l="0" t="0" r="0" b="0"/>
          <a:pathLst>
            <a:path>
              <a:moveTo>
                <a:pt x="0" y="15391"/>
              </a:moveTo>
              <a:lnTo>
                <a:pt x="486817" y="153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pt-BR" sz="400" kern="1200"/>
        </a:p>
      </dsp:txBody>
      <dsp:txXfrm>
        <a:off x="3543681" y="2110493"/>
        <a:ext cx="24340" cy="24340"/>
      </dsp:txXfrm>
    </dsp:sp>
    <dsp:sp modelId="{BE3C70F2-D267-4D07-B140-115D2E9AC7C9}">
      <dsp:nvSpPr>
        <dsp:cNvPr id="0" name=""/>
        <dsp:cNvSpPr/>
      </dsp:nvSpPr>
      <dsp:spPr>
        <a:xfrm>
          <a:off x="3780962" y="1798641"/>
          <a:ext cx="972851" cy="972851"/>
        </a:xfrm>
        <a:prstGeom prst="ellipse">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smtClean="0"/>
            <a:t>MSSR</a:t>
          </a:r>
          <a:endParaRPr lang="pt-BR" sz="2000" kern="1200"/>
        </a:p>
      </dsp:txBody>
      <dsp:txXfrm>
        <a:off x="3923433" y="1941112"/>
        <a:ext cx="687909" cy="687909"/>
      </dsp:txXfrm>
    </dsp:sp>
    <dsp:sp modelId="{84A804A8-168B-4131-9984-1D61512ADF06}">
      <dsp:nvSpPr>
        <dsp:cNvPr id="0" name=""/>
        <dsp:cNvSpPr/>
      </dsp:nvSpPr>
      <dsp:spPr>
        <a:xfrm rot="3857143">
          <a:off x="2917570" y="2602426"/>
          <a:ext cx="486817" cy="30783"/>
        </a:xfrm>
        <a:custGeom>
          <a:avLst/>
          <a:gdLst/>
          <a:ahLst/>
          <a:cxnLst/>
          <a:rect l="0" t="0" r="0" b="0"/>
          <a:pathLst>
            <a:path>
              <a:moveTo>
                <a:pt x="0" y="15391"/>
              </a:moveTo>
              <a:lnTo>
                <a:pt x="486817" y="153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pt-BR" sz="400" kern="1200"/>
        </a:p>
      </dsp:txBody>
      <dsp:txXfrm>
        <a:off x="3148808" y="2605647"/>
        <a:ext cx="24340" cy="24340"/>
      </dsp:txXfrm>
    </dsp:sp>
    <dsp:sp modelId="{8AC60B0A-E7B0-4FD6-A270-A0CDF3430A37}">
      <dsp:nvSpPr>
        <dsp:cNvPr id="0" name=""/>
        <dsp:cNvSpPr/>
      </dsp:nvSpPr>
      <dsp:spPr>
        <a:xfrm>
          <a:off x="2991216" y="2788950"/>
          <a:ext cx="972851" cy="972851"/>
        </a:xfrm>
        <a:prstGeom prst="ellipse">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smtClean="0"/>
            <a:t>E%</a:t>
          </a:r>
          <a:endParaRPr lang="pt-BR" sz="2000" kern="1200"/>
        </a:p>
      </dsp:txBody>
      <dsp:txXfrm>
        <a:off x="3133687" y="2931421"/>
        <a:ext cx="687909" cy="687909"/>
      </dsp:txXfrm>
    </dsp:sp>
    <dsp:sp modelId="{0A034ADB-0923-46BC-8640-DDCC4F591BB7}">
      <dsp:nvSpPr>
        <dsp:cNvPr id="0" name=""/>
        <dsp:cNvSpPr/>
      </dsp:nvSpPr>
      <dsp:spPr>
        <a:xfrm rot="6942857">
          <a:off x="2284243" y="2602426"/>
          <a:ext cx="486817" cy="30783"/>
        </a:xfrm>
        <a:custGeom>
          <a:avLst/>
          <a:gdLst/>
          <a:ahLst/>
          <a:cxnLst/>
          <a:rect l="0" t="0" r="0" b="0"/>
          <a:pathLst>
            <a:path>
              <a:moveTo>
                <a:pt x="0" y="15391"/>
              </a:moveTo>
              <a:lnTo>
                <a:pt x="486817" y="153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pt-BR" sz="400" kern="1200"/>
        </a:p>
      </dsp:txBody>
      <dsp:txXfrm rot="10800000">
        <a:off x="2515482" y="2605647"/>
        <a:ext cx="24340" cy="24340"/>
      </dsp:txXfrm>
    </dsp:sp>
    <dsp:sp modelId="{58BCC740-7302-4DDE-8260-66F2E0C4B3C2}">
      <dsp:nvSpPr>
        <dsp:cNvPr id="0" name=""/>
        <dsp:cNvSpPr/>
      </dsp:nvSpPr>
      <dsp:spPr>
        <a:xfrm>
          <a:off x="1724564" y="2788950"/>
          <a:ext cx="972851" cy="972851"/>
        </a:xfrm>
        <a:prstGeom prst="ellipse">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smtClean="0"/>
            <a:t>IVE</a:t>
          </a:r>
          <a:endParaRPr lang="pt-BR" sz="2000" kern="1200"/>
        </a:p>
      </dsp:txBody>
      <dsp:txXfrm>
        <a:off x="1867035" y="2931421"/>
        <a:ext cx="687909" cy="687909"/>
      </dsp:txXfrm>
    </dsp:sp>
    <dsp:sp modelId="{DE434BED-B3C2-4393-AE8B-EB9AFF6BD7FA}">
      <dsp:nvSpPr>
        <dsp:cNvPr id="0" name=""/>
        <dsp:cNvSpPr/>
      </dsp:nvSpPr>
      <dsp:spPr>
        <a:xfrm rot="10028571">
          <a:off x="1889371" y="2107272"/>
          <a:ext cx="486817" cy="30783"/>
        </a:xfrm>
        <a:custGeom>
          <a:avLst/>
          <a:gdLst/>
          <a:ahLst/>
          <a:cxnLst/>
          <a:rect l="0" t="0" r="0" b="0"/>
          <a:pathLst>
            <a:path>
              <a:moveTo>
                <a:pt x="0" y="15391"/>
              </a:moveTo>
              <a:lnTo>
                <a:pt x="486817" y="153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pt-BR" sz="400" kern="1200"/>
        </a:p>
      </dsp:txBody>
      <dsp:txXfrm rot="10800000">
        <a:off x="2120609" y="2110493"/>
        <a:ext cx="24340" cy="24340"/>
      </dsp:txXfrm>
    </dsp:sp>
    <dsp:sp modelId="{31CD17F0-BEA8-48D7-92D9-0AE262C70507}">
      <dsp:nvSpPr>
        <dsp:cNvPr id="0" name=""/>
        <dsp:cNvSpPr/>
      </dsp:nvSpPr>
      <dsp:spPr>
        <a:xfrm>
          <a:off x="934818" y="1798641"/>
          <a:ext cx="972851" cy="972851"/>
        </a:xfrm>
        <a:prstGeom prst="ellipse">
          <a:avLst/>
        </a:prstGeom>
        <a:gradFill rotWithShape="0">
          <a:gsLst>
            <a:gs pos="0">
              <a:schemeClr val="accent3">
                <a:hueOff val="9375220"/>
                <a:satOff val="-14067"/>
                <a:lumOff val="-2288"/>
                <a:alphaOff val="0"/>
                <a:tint val="50000"/>
                <a:satMod val="300000"/>
              </a:schemeClr>
            </a:gs>
            <a:gs pos="35000">
              <a:schemeClr val="accent3">
                <a:hueOff val="9375220"/>
                <a:satOff val="-14067"/>
                <a:lumOff val="-2288"/>
                <a:alphaOff val="0"/>
                <a:tint val="37000"/>
                <a:satMod val="300000"/>
              </a:schemeClr>
            </a:gs>
            <a:gs pos="100000">
              <a:schemeClr val="accent3">
                <a:hueOff val="9375220"/>
                <a:satOff val="-14067"/>
                <a:lumOff val="-228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smtClean="0"/>
            <a:t>CSR</a:t>
          </a:r>
          <a:endParaRPr lang="pt-BR" sz="2000" kern="1200"/>
        </a:p>
      </dsp:txBody>
      <dsp:txXfrm>
        <a:off x="1077289" y="1941112"/>
        <a:ext cx="687909" cy="687909"/>
      </dsp:txXfrm>
    </dsp:sp>
    <dsp:sp modelId="{B49D128A-3669-4818-863A-A403253468A3}">
      <dsp:nvSpPr>
        <dsp:cNvPr id="0" name=""/>
        <dsp:cNvSpPr/>
      </dsp:nvSpPr>
      <dsp:spPr>
        <a:xfrm rot="13114286">
          <a:off x="2030299" y="1489824"/>
          <a:ext cx="486817" cy="30783"/>
        </a:xfrm>
        <a:custGeom>
          <a:avLst/>
          <a:gdLst/>
          <a:ahLst/>
          <a:cxnLst/>
          <a:rect l="0" t="0" r="0" b="0"/>
          <a:pathLst>
            <a:path>
              <a:moveTo>
                <a:pt x="0" y="15391"/>
              </a:moveTo>
              <a:lnTo>
                <a:pt x="486817" y="153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pt-BR" sz="400" kern="1200"/>
        </a:p>
      </dsp:txBody>
      <dsp:txXfrm rot="10800000">
        <a:off x="2261538" y="1493045"/>
        <a:ext cx="24340" cy="24340"/>
      </dsp:txXfrm>
    </dsp:sp>
    <dsp:sp modelId="{8B5754BE-ACA1-4FBA-B593-74A2E991F5E8}">
      <dsp:nvSpPr>
        <dsp:cNvPr id="0" name=""/>
        <dsp:cNvSpPr/>
      </dsp:nvSpPr>
      <dsp:spPr>
        <a:xfrm>
          <a:off x="1216675" y="563746"/>
          <a:ext cx="972851" cy="972851"/>
        </a:xfrm>
        <a:prstGeom prst="ellipse">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smtClean="0"/>
            <a:t>MSPA</a:t>
          </a:r>
          <a:endParaRPr lang="pt-BR" sz="2000" kern="1200"/>
        </a:p>
      </dsp:txBody>
      <dsp:txXfrm>
        <a:off x="1359146" y="706217"/>
        <a:ext cx="687909" cy="68790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555F64-5DDC-4AB8-8F8B-E83FCECB03AD}" type="datetimeFigureOut">
              <a:rPr lang="pt-BR" smtClean="0"/>
              <a:t>19/10/2016</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7DA87-5A16-4C37-A068-B9771AEF407E}" type="slidenum">
              <a:rPr lang="pt-BR" smtClean="0"/>
              <a:t>‹nº›</a:t>
            </a:fld>
            <a:endParaRPr lang="pt-BR"/>
          </a:p>
        </p:txBody>
      </p:sp>
    </p:spTree>
    <p:extLst>
      <p:ext uri="{BB962C8B-B14F-4D97-AF65-F5344CB8AC3E}">
        <p14:creationId xmlns:p14="http://schemas.microsoft.com/office/powerpoint/2010/main" val="4917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mtClean="0"/>
              <a:t>O trabalho foi realizado no laboratorio de biologia do ifam campus manaus zona leste</a:t>
            </a:r>
            <a:endParaRPr lang="pt-BR"/>
          </a:p>
        </p:txBody>
      </p:sp>
      <p:sp>
        <p:nvSpPr>
          <p:cNvPr id="4" name="Espaço Reservado para Número de Slide 3"/>
          <p:cNvSpPr>
            <a:spLocks noGrp="1"/>
          </p:cNvSpPr>
          <p:nvPr>
            <p:ph type="sldNum" sz="quarter" idx="10"/>
          </p:nvPr>
        </p:nvSpPr>
        <p:spPr/>
        <p:txBody>
          <a:bodyPr/>
          <a:lstStyle/>
          <a:p>
            <a:fld id="{2637DA87-5A16-4C37-A068-B9771AEF407E}" type="slidenum">
              <a:rPr lang="pt-BR" smtClean="0"/>
              <a:t>4</a:t>
            </a:fld>
            <a:endParaRPr lang="pt-BR"/>
          </a:p>
        </p:txBody>
      </p:sp>
    </p:spTree>
    <p:extLst>
      <p:ext uri="{BB962C8B-B14F-4D97-AF65-F5344CB8AC3E}">
        <p14:creationId xmlns:p14="http://schemas.microsoft.com/office/powerpoint/2010/main" val="266883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mtClean="0"/>
              <a:t>24 DAS – CSR – MSPA-NF-CPA-MSSR</a:t>
            </a:r>
          </a:p>
          <a:p>
            <a:r>
              <a:rPr lang="pt-BR" smtClean="0"/>
              <a:t>Diariamente durante 10 dias -IVE</a:t>
            </a:r>
          </a:p>
          <a:p>
            <a:r>
              <a:rPr lang="pt-BR" smtClean="0"/>
              <a:t>10º DAS</a:t>
            </a:r>
            <a:r>
              <a:rPr lang="pt-BR" baseline="0" smtClean="0"/>
              <a:t> – dias após a semeadura</a:t>
            </a:r>
            <a:endParaRPr lang="pt-BR" smtClean="0"/>
          </a:p>
          <a:p>
            <a:endParaRPr lang="pt-BR"/>
          </a:p>
        </p:txBody>
      </p:sp>
      <p:sp>
        <p:nvSpPr>
          <p:cNvPr id="4" name="Espaço Reservado para Número de Slide 3"/>
          <p:cNvSpPr>
            <a:spLocks noGrp="1"/>
          </p:cNvSpPr>
          <p:nvPr>
            <p:ph type="sldNum" sz="quarter" idx="10"/>
          </p:nvPr>
        </p:nvSpPr>
        <p:spPr/>
        <p:txBody>
          <a:bodyPr/>
          <a:lstStyle/>
          <a:p>
            <a:fld id="{2637DA87-5A16-4C37-A068-B9771AEF407E}" type="slidenum">
              <a:rPr lang="pt-BR" smtClean="0"/>
              <a:t>6</a:t>
            </a:fld>
            <a:endParaRPr lang="pt-BR"/>
          </a:p>
        </p:txBody>
      </p:sp>
    </p:spTree>
    <p:extLst>
      <p:ext uri="{BB962C8B-B14F-4D97-AF65-F5344CB8AC3E}">
        <p14:creationId xmlns:p14="http://schemas.microsoft.com/office/powerpoint/2010/main" val="387670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mtClean="0"/>
              <a:t>A estabilidade do torrão considerando a sua coesão ao retirar a plântula do recipiente, foi avaliada conforme escala de notas adaptada de Gruszynski (2002) onde 1 = mais de 50% do torrão ficou retido no recipiente; 2 = o torrão se destacou do recipiente, mas não permaneceu coeso e 3= todo o torrão foi destacado do recipiente e mais de 90% dele permaneceu coeso. </a:t>
            </a:r>
          </a:p>
          <a:p>
            <a:endParaRPr lang="pt-BR"/>
          </a:p>
        </p:txBody>
      </p:sp>
      <p:sp>
        <p:nvSpPr>
          <p:cNvPr id="4" name="Espaço Reservado para Número de Slide 3"/>
          <p:cNvSpPr>
            <a:spLocks noGrp="1"/>
          </p:cNvSpPr>
          <p:nvPr>
            <p:ph type="sldNum" sz="quarter" idx="10"/>
          </p:nvPr>
        </p:nvSpPr>
        <p:spPr/>
        <p:txBody>
          <a:bodyPr/>
          <a:lstStyle/>
          <a:p>
            <a:fld id="{2637DA87-5A16-4C37-A068-B9771AEF407E}" type="slidenum">
              <a:rPr lang="pt-BR" smtClean="0"/>
              <a:t>9</a:t>
            </a:fld>
            <a:endParaRPr lang="pt-BR"/>
          </a:p>
        </p:txBody>
      </p:sp>
    </p:spTree>
    <p:extLst>
      <p:ext uri="{BB962C8B-B14F-4D97-AF65-F5344CB8AC3E}">
        <p14:creationId xmlns:p14="http://schemas.microsoft.com/office/powerpoint/2010/main" val="344179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4" name="Slide Number Placeholder 3"/>
          <p:cNvSpPr>
            <a:spLocks noGrp="1"/>
          </p:cNvSpPr>
          <p:nvPr>
            <p:ph type="sldNum" sz="quarter" idx="5"/>
          </p:nvPr>
        </p:nvSpPr>
        <p:spPr/>
        <p:txBody>
          <a:bodyPr/>
          <a:lstStyle/>
          <a:p>
            <a:pPr>
              <a:defRPr/>
            </a:pPr>
            <a:fld id="{019B91AE-DB60-473B-91A3-0CA270C04B26}" type="slidenum">
              <a:rPr lang="pt-BR" smtClean="0"/>
              <a:pPr>
                <a:defRPr/>
              </a:pPr>
              <a:t>11</a:t>
            </a:fld>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mtClean="0"/>
              <a:t>Conforme a analise de variância Kruskal-Wallis para dados não paramétricos, observou-se diferença significativa entre as matrizes para as variáveis comprimento (H = 111,86; P = 0,0001),</a:t>
            </a:r>
            <a:endParaRPr lang="pt-BR"/>
          </a:p>
        </p:txBody>
      </p:sp>
      <p:sp>
        <p:nvSpPr>
          <p:cNvPr id="4" name="Espaço Reservado para Número de Slide 3"/>
          <p:cNvSpPr>
            <a:spLocks noGrp="1"/>
          </p:cNvSpPr>
          <p:nvPr>
            <p:ph type="sldNum" sz="quarter" idx="10"/>
          </p:nvPr>
        </p:nvSpPr>
        <p:spPr/>
        <p:txBody>
          <a:bodyPr/>
          <a:lstStyle/>
          <a:p>
            <a:fld id="{2637DA87-5A16-4C37-A068-B9771AEF407E}" type="slidenum">
              <a:rPr lang="pt-BR" smtClean="0"/>
              <a:t>12</a:t>
            </a:fld>
            <a:endParaRPr lang="pt-BR"/>
          </a:p>
        </p:txBody>
      </p:sp>
    </p:spTree>
    <p:extLst>
      <p:ext uri="{BB962C8B-B14F-4D97-AF65-F5344CB8AC3E}">
        <p14:creationId xmlns:p14="http://schemas.microsoft.com/office/powerpoint/2010/main" val="2774776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09C82DF6-E9AE-439A-8DCF-0E0AAFC50ED6}" type="datetime1">
              <a:rPr lang="pt-BR" smtClean="0"/>
              <a:t>19/10/2016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3938240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6D15878-0284-4A9D-846E-E64CD224D43B}" type="datetime1">
              <a:rPr lang="pt-BR" smtClean="0"/>
              <a:t>19/10/2016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44108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A0B7DB2-CF91-47D6-B440-4536B75E0EE1}" type="datetime1">
              <a:rPr lang="pt-BR" smtClean="0"/>
              <a:t>19/10/2016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427604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628DEA9-B0DE-44D7-A43C-A1B91B8AAB18}" type="datetime1">
              <a:rPr lang="pt-BR" smtClean="0"/>
              <a:t>19/10/2016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52856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440830A5-0F6C-4A83-9DD2-56A9A7564C08}" type="datetime1">
              <a:rPr lang="pt-BR" smtClean="0"/>
              <a:t>19/10/2016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34168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8AB0072-5252-4EC7-990D-D241E627A2DF}" type="datetime1">
              <a:rPr lang="pt-BR" smtClean="0"/>
              <a:t>19/10/2016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61513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EEB7904D-AC9F-4C4E-94C6-7A6657D6DC74}" type="datetime1">
              <a:rPr lang="pt-BR" smtClean="0"/>
              <a:t>19/10/2016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426534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13CF85F8-B39A-4FE1-AD00-1D62E194F6B1}" type="datetime1">
              <a:rPr lang="pt-BR" smtClean="0"/>
              <a:t>19/10/2016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221630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FED1076-6999-4F52-AE26-566D91902AEE}" type="datetime1">
              <a:rPr lang="pt-BR" smtClean="0"/>
              <a:t>19/10/2016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3062747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5BA4670-9BB7-4D9C-8707-0D2B8AA3066B}" type="datetime1">
              <a:rPr lang="pt-BR" smtClean="0"/>
              <a:t>19/10/2016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1387928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6A630CA-41EC-4424-A3D7-3A4487119B38}" type="datetime1">
              <a:rPr lang="pt-BR" smtClean="0"/>
              <a:t>19/10/2016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52BA117-F174-442C-866D-94D5363AAD1B}" type="slidenum">
              <a:rPr lang="pt-BR" smtClean="0"/>
              <a:t>‹nº›</a:t>
            </a:fld>
            <a:endParaRPr lang="pt-BR"/>
          </a:p>
        </p:txBody>
      </p:sp>
    </p:spTree>
    <p:extLst>
      <p:ext uri="{BB962C8B-B14F-4D97-AF65-F5344CB8AC3E}">
        <p14:creationId xmlns:p14="http://schemas.microsoft.com/office/powerpoint/2010/main" val="220376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25084-FDD9-4905-BE99-67E584D49219}" type="datetime1">
              <a:rPr lang="pt-BR" smtClean="0"/>
              <a:t>19/10/2016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BA117-F174-442C-866D-94D5363AAD1B}" type="slidenum">
              <a:rPr lang="pt-BR" smtClean="0"/>
              <a:t>‹nº›</a:t>
            </a:fld>
            <a:endParaRPr lang="pt-BR"/>
          </a:p>
        </p:txBody>
      </p:sp>
    </p:spTree>
    <p:extLst>
      <p:ext uri="{BB962C8B-B14F-4D97-AF65-F5344CB8AC3E}">
        <p14:creationId xmlns:p14="http://schemas.microsoft.com/office/powerpoint/2010/main" val="3731619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448" y="-4607"/>
            <a:ext cx="9144448" cy="6856488"/>
            <a:chOff x="93490" y="-29025"/>
            <a:chExt cx="32405638" cy="43195875"/>
          </a:xfrm>
        </p:grpSpPr>
        <p:pic>
          <p:nvPicPr>
            <p:cNvPr id="30" name="Picture 28" descr="poste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90" y="-29025"/>
              <a:ext cx="32405638" cy="431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upo 2"/>
            <p:cNvGrpSpPr>
              <a:grpSpLocks/>
            </p:cNvGrpSpPr>
            <p:nvPr/>
          </p:nvGrpSpPr>
          <p:grpSpPr bwMode="auto">
            <a:xfrm>
              <a:off x="10574035" y="40423631"/>
              <a:ext cx="21037701" cy="2672766"/>
              <a:chOff x="11757393" y="40619871"/>
              <a:chExt cx="12618824" cy="1544084"/>
            </a:xfrm>
          </p:grpSpPr>
          <p:pic>
            <p:nvPicPr>
              <p:cNvPr id="2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9571" y="40619871"/>
                <a:ext cx="3316761" cy="127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06786" y="40797951"/>
                <a:ext cx="3569431" cy="136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9"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57393" y="40619871"/>
                <a:ext cx="3316925" cy="131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25" name="Text Box 15"/>
            <p:cNvSpPr txBox="1">
              <a:spLocks noChangeArrowheads="1"/>
            </p:cNvSpPr>
            <p:nvPr/>
          </p:nvSpPr>
          <p:spPr bwMode="auto">
            <a:xfrm>
              <a:off x="1072560" y="40704732"/>
              <a:ext cx="7443786" cy="163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sz="8500">
                  <a:solidFill>
                    <a:schemeClr val="tx1"/>
                  </a:solidFill>
                  <a:latin typeface="Arial" charset="0"/>
                  <a:cs typeface="Arial" charset="0"/>
                </a:defRPr>
              </a:lvl1pPr>
              <a:lvl2pPr marL="742950" indent="-285750" eaLnBrk="0" hangingPunct="0">
                <a:defRPr sz="8500">
                  <a:solidFill>
                    <a:schemeClr val="tx1"/>
                  </a:solidFill>
                  <a:latin typeface="Arial" charset="0"/>
                  <a:cs typeface="Arial" charset="0"/>
                </a:defRPr>
              </a:lvl2pPr>
              <a:lvl3pPr marL="1143000" indent="-228600" eaLnBrk="0" hangingPunct="0">
                <a:defRPr sz="8500">
                  <a:solidFill>
                    <a:schemeClr val="tx1"/>
                  </a:solidFill>
                  <a:latin typeface="Arial" charset="0"/>
                  <a:cs typeface="Arial" charset="0"/>
                </a:defRPr>
              </a:lvl3pPr>
              <a:lvl4pPr marL="1600200" indent="-228600" eaLnBrk="0" hangingPunct="0">
                <a:defRPr sz="8500">
                  <a:solidFill>
                    <a:schemeClr val="tx1"/>
                  </a:solidFill>
                  <a:latin typeface="Arial" charset="0"/>
                  <a:cs typeface="Arial" charset="0"/>
                </a:defRPr>
              </a:lvl4pPr>
              <a:lvl5pPr marL="2057400" indent="-228600" eaLnBrk="0" hangingPunct="0">
                <a:defRPr sz="8500">
                  <a:solidFill>
                    <a:schemeClr val="tx1"/>
                  </a:solidFill>
                  <a:latin typeface="Arial" charset="0"/>
                  <a:cs typeface="Arial" charset="0"/>
                </a:defRPr>
              </a:lvl5pPr>
              <a:lvl6pPr marL="2514600" indent="-228600" eaLnBrk="0" fontAlgn="base" hangingPunct="0">
                <a:spcBef>
                  <a:spcPct val="0"/>
                </a:spcBef>
                <a:spcAft>
                  <a:spcPct val="0"/>
                </a:spcAft>
                <a:defRPr sz="8500">
                  <a:solidFill>
                    <a:schemeClr val="tx1"/>
                  </a:solidFill>
                  <a:latin typeface="Arial" charset="0"/>
                  <a:cs typeface="Arial" charset="0"/>
                </a:defRPr>
              </a:lvl6pPr>
              <a:lvl7pPr marL="2971800" indent="-228600" eaLnBrk="0" fontAlgn="base" hangingPunct="0">
                <a:spcBef>
                  <a:spcPct val="0"/>
                </a:spcBef>
                <a:spcAft>
                  <a:spcPct val="0"/>
                </a:spcAft>
                <a:defRPr sz="8500">
                  <a:solidFill>
                    <a:schemeClr val="tx1"/>
                  </a:solidFill>
                  <a:latin typeface="Arial" charset="0"/>
                  <a:cs typeface="Arial" charset="0"/>
                </a:defRPr>
              </a:lvl7pPr>
              <a:lvl8pPr marL="3429000" indent="-228600" eaLnBrk="0" fontAlgn="base" hangingPunct="0">
                <a:spcBef>
                  <a:spcPct val="0"/>
                </a:spcBef>
                <a:spcAft>
                  <a:spcPct val="0"/>
                </a:spcAft>
                <a:defRPr sz="8500">
                  <a:solidFill>
                    <a:schemeClr val="tx1"/>
                  </a:solidFill>
                  <a:latin typeface="Arial" charset="0"/>
                  <a:cs typeface="Arial" charset="0"/>
                </a:defRPr>
              </a:lvl8pPr>
              <a:lvl9pPr marL="3886200" indent="-228600" eaLnBrk="0" fontAlgn="base" hangingPunct="0">
                <a:spcBef>
                  <a:spcPct val="0"/>
                </a:spcBef>
                <a:spcAft>
                  <a:spcPct val="0"/>
                </a:spcAft>
                <a:defRPr sz="8500">
                  <a:solidFill>
                    <a:schemeClr val="tx1"/>
                  </a:solidFill>
                  <a:latin typeface="Arial" charset="0"/>
                  <a:cs typeface="Arial" charset="0"/>
                </a:defRPr>
              </a:lvl9pPr>
            </a:lstStyle>
            <a:p>
              <a:pPr algn="ctr" defTabSz="193487" eaLnBrk="1" hangingPunct="1"/>
              <a:r>
                <a:rPr lang="en-US" sz="1700" b="1" dirty="0">
                  <a:effectLst>
                    <a:outerShdw blurRad="38100" dist="38100" dir="2700000" algn="tl">
                      <a:srgbClr val="000000">
                        <a:alpha val="43137"/>
                      </a:srgbClr>
                    </a:outerShdw>
                  </a:effectLst>
                  <a:latin typeface="Calibri" pitchFamily="34" charset="0"/>
                </a:rPr>
                <a:t>Agradecimentos</a:t>
              </a:r>
              <a:endParaRPr lang="pt-BR" sz="1700" b="1" dirty="0">
                <a:effectLst>
                  <a:outerShdw blurRad="38100" dist="38100" dir="2700000" algn="tl">
                    <a:srgbClr val="000000">
                      <a:alpha val="43137"/>
                    </a:srgbClr>
                  </a:outerShdw>
                </a:effectLst>
                <a:latin typeface="Calibri" pitchFamily="34" charset="0"/>
              </a:endParaRPr>
            </a:p>
          </p:txBody>
        </p:sp>
      </p:grpSp>
      <p:sp>
        <p:nvSpPr>
          <p:cNvPr id="1035" name="Text Box 11"/>
          <p:cNvSpPr txBox="1">
            <a:spLocks noChangeArrowheads="1"/>
          </p:cNvSpPr>
          <p:nvPr/>
        </p:nvSpPr>
        <p:spPr bwMode="auto">
          <a:xfrm>
            <a:off x="5942804" y="4018647"/>
            <a:ext cx="1137904" cy="142623"/>
          </a:xfrm>
          <a:prstGeom prst="rect">
            <a:avLst/>
          </a:prstGeom>
          <a:noFill/>
          <a:ln w="9525" algn="in">
            <a:noFill/>
            <a:miter lim="800000"/>
            <a:headEnd/>
            <a:tailEnd/>
          </a:ln>
          <a:effectLst/>
        </p:spPr>
        <p:txBody>
          <a:bodyPr vert="horz" wrap="square" lIns="7739" tIns="7739" rIns="7739" bIns="7739" numCol="1" anchor="t" anchorCtr="0" compatLnSpc="1">
            <a:prstTxWarp prst="textNoShape">
              <a:avLst/>
            </a:prstTxWarp>
          </a:bodyPr>
          <a:lstStyle/>
          <a:p>
            <a:pPr defTabSz="193487" fontAlgn="base">
              <a:spcBef>
                <a:spcPct val="0"/>
              </a:spcBef>
              <a:spcAft>
                <a:spcPct val="0"/>
              </a:spcAft>
            </a:pPr>
            <a:endParaRPr lang="pt-BR" sz="1100" b="1" dirty="0">
              <a:solidFill>
                <a:srgbClr val="003300"/>
              </a:solidFill>
              <a:cs typeface="Arial" pitchFamily="34" charset="0"/>
            </a:endParaRPr>
          </a:p>
        </p:txBody>
      </p:sp>
      <p:sp>
        <p:nvSpPr>
          <p:cNvPr id="3" name="Elipse 2"/>
          <p:cNvSpPr/>
          <p:nvPr/>
        </p:nvSpPr>
        <p:spPr>
          <a:xfrm>
            <a:off x="6847697" y="468671"/>
            <a:ext cx="1564730" cy="8865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9349" tIns="9674" rIns="19349" bIns="9674" rtlCol="0" anchor="ctr"/>
          <a:lstStyle/>
          <a:p>
            <a:pPr algn="ctr"/>
            <a:endParaRPr lang="pt-BR" dirty="0"/>
          </a:p>
        </p:txBody>
      </p:sp>
      <p:pic>
        <p:nvPicPr>
          <p:cNvPr id="24" name="Espaço Reservado para Conteúdo 3"/>
          <p:cNvPicPr>
            <a:picLocks noChangeAspect="1"/>
          </p:cNvPicPr>
          <p:nvPr/>
        </p:nvPicPr>
        <p:blipFill rotWithShape="1">
          <a:blip r:embed="rId6" cstate="print">
            <a:extLst>
              <a:ext uri="{28A0092B-C50C-407E-A947-70E740481C1C}">
                <a14:useLocalDpi xmlns:a14="http://schemas.microsoft.com/office/drawing/2010/main" val="0"/>
              </a:ext>
            </a:extLst>
          </a:blip>
          <a:srcRect l="5159" r="75541"/>
          <a:stretch/>
        </p:blipFill>
        <p:spPr>
          <a:xfrm>
            <a:off x="7349528" y="531936"/>
            <a:ext cx="561069" cy="394912"/>
          </a:xfrm>
          <a:prstGeom prst="rect">
            <a:avLst/>
          </a:prstGeom>
        </p:spPr>
      </p:pic>
      <p:pic>
        <p:nvPicPr>
          <p:cNvPr id="31" name="Espaço Reservado para Conteúdo 3"/>
          <p:cNvPicPr>
            <a:picLocks noChangeAspect="1"/>
          </p:cNvPicPr>
          <p:nvPr/>
        </p:nvPicPr>
        <p:blipFill rotWithShape="1">
          <a:blip r:embed="rId7" cstate="print">
            <a:extLst>
              <a:ext uri="{28A0092B-C50C-407E-A947-70E740481C1C}">
                <a14:useLocalDpi xmlns:a14="http://schemas.microsoft.com/office/drawing/2010/main" val="0"/>
              </a:ext>
            </a:extLst>
          </a:blip>
          <a:srcRect l="23828" t="8866" r="6264" b="12948"/>
          <a:stretch/>
        </p:blipFill>
        <p:spPr>
          <a:xfrm>
            <a:off x="7033297" y="926848"/>
            <a:ext cx="1193531" cy="256907"/>
          </a:xfrm>
          <a:prstGeom prst="rect">
            <a:avLst/>
          </a:prstGeom>
        </p:spPr>
      </p:pic>
      <p:sp>
        <p:nvSpPr>
          <p:cNvPr id="15" name="Título 1"/>
          <p:cNvSpPr>
            <a:spLocks noGrp="1"/>
          </p:cNvSpPr>
          <p:nvPr>
            <p:ph type="ctrTitle"/>
          </p:nvPr>
        </p:nvSpPr>
        <p:spPr>
          <a:xfrm>
            <a:off x="515549" y="2423174"/>
            <a:ext cx="7944883" cy="1454101"/>
          </a:xfrm>
          <a:ln>
            <a:noFill/>
          </a:ln>
        </p:spPr>
        <p:txBody>
          <a:bodyPr>
            <a:normAutofit/>
          </a:bodyPr>
          <a:lstStyle/>
          <a:p>
            <a:r>
              <a:rPr lang="pt-BR" sz="2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Substratos orgânicos não comerciais </a:t>
            </a:r>
            <a:r>
              <a:rPr lang="pt-BR" sz="27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 </a:t>
            </a:r>
            <a:r>
              <a:rPr lang="pt-BR" sz="2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produção de mudas de pepino (</a:t>
            </a:r>
            <a:r>
              <a:rPr lang="pt-BR" sz="27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Cucumis sativus </a:t>
            </a:r>
            <a:r>
              <a:rPr lang="pt-BR" sz="2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Subtítulo 2"/>
          <p:cNvSpPr>
            <a:spLocks noGrp="1"/>
          </p:cNvSpPr>
          <p:nvPr>
            <p:ph type="subTitle" idx="1"/>
          </p:nvPr>
        </p:nvSpPr>
        <p:spPr>
          <a:xfrm>
            <a:off x="2627784" y="4432159"/>
            <a:ext cx="5433391" cy="1661137"/>
          </a:xfrm>
        </p:spPr>
        <p:txBody>
          <a:bodyPr>
            <a:normAutofit/>
          </a:bodyPr>
          <a:lstStyle/>
          <a:p>
            <a:pPr algn="just"/>
            <a:r>
              <a:rPr lang="pt-BR" sz="1600">
                <a:solidFill>
                  <a:schemeClr val="tx1"/>
                </a:solidFill>
                <a:latin typeface="Times New Roman" panose="02020603050405020304" pitchFamily="18" charset="0"/>
                <a:cs typeface="Times New Roman" panose="02020603050405020304" pitchFamily="18" charset="0"/>
              </a:rPr>
              <a:t>Aluno: </a:t>
            </a:r>
            <a:r>
              <a:rPr lang="pt-BR" sz="1600" smtClean="0">
                <a:solidFill>
                  <a:schemeClr val="tx1"/>
                </a:solidFill>
                <a:latin typeface="Times New Roman" panose="02020603050405020304" pitchFamily="18" charset="0"/>
                <a:cs typeface="Times New Roman" panose="02020603050405020304" pitchFamily="18" charset="0"/>
              </a:rPr>
              <a:t>Cleber Nunes Corrêa</a:t>
            </a:r>
            <a:endParaRPr lang="pt-BR" sz="1600">
              <a:solidFill>
                <a:schemeClr val="tx1"/>
              </a:solidFill>
              <a:latin typeface="Times New Roman" panose="02020603050405020304" pitchFamily="18" charset="0"/>
              <a:cs typeface="Times New Roman" panose="02020603050405020304" pitchFamily="18" charset="0"/>
            </a:endParaRPr>
          </a:p>
          <a:p>
            <a:pPr algn="just"/>
            <a:r>
              <a:rPr lang="pt-BR" sz="1600">
                <a:solidFill>
                  <a:schemeClr val="tx1"/>
                </a:solidFill>
                <a:latin typeface="Times New Roman" panose="02020603050405020304" pitchFamily="18" charset="0"/>
                <a:cs typeface="Times New Roman" panose="02020603050405020304" pitchFamily="18" charset="0"/>
              </a:rPr>
              <a:t>Orientador: Matheus Miranda Caniato, Esp.</a:t>
            </a:r>
          </a:p>
          <a:p>
            <a:pPr algn="just"/>
            <a:r>
              <a:rPr lang="pt-BR" sz="1600">
                <a:solidFill>
                  <a:schemeClr val="tx1"/>
                </a:solidFill>
                <a:latin typeface="Times New Roman" panose="02020603050405020304" pitchFamily="18" charset="0"/>
                <a:cs typeface="Times New Roman" panose="02020603050405020304" pitchFamily="18" charset="0"/>
              </a:rPr>
              <a:t>Co-orientador: </a:t>
            </a:r>
            <a:r>
              <a:rPr lang="pt-BR" sz="1600" smtClean="0">
                <a:solidFill>
                  <a:schemeClr val="tx1"/>
                </a:solidFill>
                <a:latin typeface="Times New Roman" panose="02020603050405020304" pitchFamily="18" charset="0"/>
                <a:cs typeface="Times New Roman" panose="02020603050405020304" pitchFamily="18" charset="0"/>
              </a:rPr>
              <a:t>Francisco Pereira de Brito Júnior, Me.</a:t>
            </a:r>
            <a:endParaRPr lang="pt-BR" sz="1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820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5586" t="8463" r="33806" b="13451"/>
          <a:stretch/>
        </p:blipFill>
        <p:spPr bwMode="auto">
          <a:xfrm>
            <a:off x="6495515" y="2604932"/>
            <a:ext cx="2108933" cy="3024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smtClean="0">
                <a:latin typeface="Times New Roman" panose="02020603050405020304" pitchFamily="18" charset="0"/>
                <a:cs typeface="Times New Roman" panose="02020603050405020304" pitchFamily="18" charset="0"/>
              </a:rPr>
              <a:t>Material e métodos</a:t>
            </a:r>
            <a:endParaRPr lang="pt-B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66" t="6573" r="23077"/>
          <a:stretch/>
        </p:blipFill>
        <p:spPr bwMode="auto">
          <a:xfrm>
            <a:off x="481192" y="3429000"/>
            <a:ext cx="1575852" cy="14799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83" t="12133" r="17557" b="10560"/>
          <a:stretch/>
        </p:blipFill>
        <p:spPr bwMode="auto">
          <a:xfrm>
            <a:off x="2821405" y="3139945"/>
            <a:ext cx="2758707" cy="20580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eta em curva para baixo 4"/>
          <p:cNvSpPr/>
          <p:nvPr/>
        </p:nvSpPr>
        <p:spPr>
          <a:xfrm>
            <a:off x="1187624" y="2564904"/>
            <a:ext cx="3388538" cy="864096"/>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noFill/>
            </a:endParaRPr>
          </a:p>
        </p:txBody>
      </p:sp>
      <p:sp>
        <p:nvSpPr>
          <p:cNvPr id="6" name="Seta para a direita 5"/>
          <p:cNvSpPr/>
          <p:nvPr/>
        </p:nvSpPr>
        <p:spPr>
          <a:xfrm>
            <a:off x="5736416" y="3966989"/>
            <a:ext cx="618368" cy="48463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481192" y="5645510"/>
            <a:ext cx="8026230" cy="369332"/>
          </a:xfrm>
          <a:prstGeom prst="rect">
            <a:avLst/>
          </a:prstGeom>
          <a:noFill/>
        </p:spPr>
        <p:txBody>
          <a:bodyPr wrap="square" rtlCol="0">
            <a:spAutoFit/>
          </a:bodyPr>
          <a:lstStyle/>
          <a:p>
            <a:pPr algn="just"/>
            <a:r>
              <a:rPr lang="pt-BR" smtClean="0">
                <a:latin typeface="Times New Roman" panose="02020603050405020304" pitchFamily="18" charset="0"/>
                <a:cs typeface="Times New Roman" panose="02020603050405020304" pitchFamily="18" charset="0"/>
              </a:rPr>
              <a:t>Figura 6.  Esquema da avaliação  da massa seca da parte aerea e do sistema radicular.</a:t>
            </a:r>
            <a:endParaRPr lang="pt-BR">
              <a:latin typeface="Times New Roman" panose="02020603050405020304" pitchFamily="18" charset="0"/>
              <a:cs typeface="Times New Roman" panose="02020603050405020304" pitchFamily="18" charset="0"/>
            </a:endParaRPr>
          </a:p>
        </p:txBody>
      </p:sp>
      <p:sp>
        <p:nvSpPr>
          <p:cNvPr id="7" name="Retângulo 6"/>
          <p:cNvSpPr/>
          <p:nvPr/>
        </p:nvSpPr>
        <p:spPr>
          <a:xfrm>
            <a:off x="411584" y="1556792"/>
            <a:ext cx="3512344" cy="584775"/>
          </a:xfrm>
          <a:prstGeom prst="rect">
            <a:avLst/>
          </a:prstGeom>
        </p:spPr>
        <p:txBody>
          <a:bodyPr wrap="square">
            <a:spAutoFit/>
          </a:bodyPr>
          <a:lstStyle/>
          <a:p>
            <a:pPr marL="457200" indent="-457200">
              <a:buFont typeface="Arial" panose="020B0604020202020204" pitchFamily="34" charset="0"/>
              <a:buChar char="•"/>
            </a:pPr>
            <a:r>
              <a:rPr lang="pt-BR" sz="3200">
                <a:latin typeface="Times New Roman" panose="02020603050405020304" pitchFamily="18" charset="0"/>
                <a:cs typeface="Times New Roman" panose="02020603050405020304" pitchFamily="18" charset="0"/>
              </a:rPr>
              <a:t>Avaliação </a:t>
            </a:r>
          </a:p>
        </p:txBody>
      </p:sp>
      <p:sp>
        <p:nvSpPr>
          <p:cNvPr id="8" name="Espaço Reservado para Número de Slide 7"/>
          <p:cNvSpPr>
            <a:spLocks noGrp="1"/>
          </p:cNvSpPr>
          <p:nvPr>
            <p:ph type="sldNum" sz="quarter" idx="12"/>
          </p:nvPr>
        </p:nvSpPr>
        <p:spPr/>
        <p:txBody>
          <a:bodyPr/>
          <a:lstStyle/>
          <a:p>
            <a:fld id="{152BA117-F174-442C-866D-94D5363AAD1B}" type="slidenum">
              <a:rPr lang="pt-BR" smtClean="0"/>
              <a:t>10</a:t>
            </a:fld>
            <a:endParaRPr lang="pt-BR"/>
          </a:p>
        </p:txBody>
      </p:sp>
    </p:spTree>
    <p:extLst>
      <p:ext uri="{BB962C8B-B14F-4D97-AF65-F5344CB8AC3E}">
        <p14:creationId xmlns:p14="http://schemas.microsoft.com/office/powerpoint/2010/main" val="2356140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15875"/>
            <a:ext cx="9144000" cy="1109663"/>
          </a:xfrm>
          <a:prstGeom prst="rect">
            <a:avLst/>
          </a:prstGeom>
          <a:solidFill>
            <a:schemeClr val="accent3">
              <a:lumMod val="40000"/>
              <a:lumOff val="60000"/>
              <a:alpha val="3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36867"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a:defRPr/>
            </a:pPr>
            <a:fld id="{107EFE06-E22B-4E74-A106-7745EB3F4A34}" type="slidenum">
              <a:rPr lang="pt-BR"/>
              <a:pPr>
                <a:defRPr/>
              </a:pPr>
              <a:t>11</a:t>
            </a:fld>
            <a:endParaRPr lang="pt-BR"/>
          </a:p>
        </p:txBody>
      </p:sp>
      <p:sp>
        <p:nvSpPr>
          <p:cNvPr id="54276" name="Título 1"/>
          <p:cNvSpPr>
            <a:spLocks noGrp="1"/>
          </p:cNvSpPr>
          <p:nvPr>
            <p:ph type="title"/>
          </p:nvPr>
        </p:nvSpPr>
        <p:spPr/>
        <p:txBody>
          <a:bodyPr/>
          <a:lstStyle/>
          <a:p>
            <a:pPr algn="l" eaLnBrk="1" hangingPunct="1"/>
            <a:r>
              <a:rPr lang="pt-BR" altLang="pt-BR" sz="4000" b="1" smtClean="0">
                <a:latin typeface="Times New Roman" pitchFamily="18" charset="0"/>
                <a:cs typeface="Times New Roman" pitchFamily="18" charset="0"/>
              </a:rPr>
              <a:t>Material e Métodos</a:t>
            </a:r>
          </a:p>
        </p:txBody>
      </p:sp>
      <p:sp>
        <p:nvSpPr>
          <p:cNvPr id="2" name="Espaço Reservado para Conteúdo 1"/>
          <p:cNvSpPr>
            <a:spLocks noGrp="1"/>
          </p:cNvSpPr>
          <p:nvPr>
            <p:ph idx="1"/>
          </p:nvPr>
        </p:nvSpPr>
        <p:spPr/>
        <p:txBody>
          <a:bodyPr/>
          <a:lstStyle/>
          <a:p>
            <a:endParaRPr lang="pt-BR"/>
          </a:p>
        </p:txBody>
      </p:sp>
      <p:sp>
        <p:nvSpPr>
          <p:cNvPr id="10" name="Espaço Reservado para Conteúd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v"/>
              <a:defRPr/>
            </a:pPr>
            <a:r>
              <a:rPr lang="pt-BR" sz="2400" b="1" smtClean="0">
                <a:latin typeface="Times New Roman" panose="02020603050405020304" pitchFamily="18" charset="0"/>
                <a:cs typeface="Times New Roman" panose="02020603050405020304" pitchFamily="18" charset="0"/>
              </a:rPr>
              <a:t>Análise estatística</a:t>
            </a:r>
          </a:p>
          <a:p>
            <a:pPr>
              <a:buFont typeface="Wingdings" panose="05000000000000000000" pitchFamily="2" charset="2"/>
              <a:buChar char="v"/>
              <a:defRPr/>
            </a:pPr>
            <a:endParaRPr lang="pt-BR" sz="2400" b="1" smtClean="0">
              <a:latin typeface="Times New Roman" panose="02020603050405020304" pitchFamily="18" charset="0"/>
              <a:cs typeface="Times New Roman" panose="02020603050405020304" pitchFamily="18" charset="0"/>
            </a:endParaRPr>
          </a:p>
          <a:p>
            <a:pPr algn="just"/>
            <a:r>
              <a:rPr lang="pt-BR" sz="2000" smtClean="0">
                <a:latin typeface="Times New Roman" panose="02020603050405020304" pitchFamily="18" charset="0"/>
                <a:cs typeface="Times New Roman" panose="02020603050405020304" pitchFamily="18" charset="0"/>
              </a:rPr>
              <a:t>Os dados obtidos foram submetidos à análise de variância e as médias comparadas pelo teste Scott-Knott ao nível de 5% de probabilidade utilizando-se o programa de análises estatísticas Assistat 7.7 beta.</a:t>
            </a:r>
          </a:p>
          <a:p>
            <a:pPr marL="0" indent="0" algn="just">
              <a:buFont typeface="Arial" charset="0"/>
              <a:buNone/>
              <a:defRPr/>
            </a:pPr>
            <a:endParaRPr lang="pt-BR" sz="2000" smtClean="0">
              <a:latin typeface="Times New Roman" panose="02020603050405020304" pitchFamily="18" charset="0"/>
              <a:cs typeface="Times New Roman" panose="02020603050405020304" pitchFamily="18" charset="0"/>
            </a:endParaRPr>
          </a:p>
          <a:p>
            <a:pPr>
              <a:defRPr/>
            </a:pPr>
            <a:endParaRPr lang="pt-BR" sz="2400"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l="27029" t="23727" r="26704" b="23735"/>
          <a:stretch>
            <a:fillRect/>
          </a:stretch>
        </p:blipFill>
        <p:spPr bwMode="auto">
          <a:xfrm>
            <a:off x="2902623" y="3789040"/>
            <a:ext cx="3167906" cy="202331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CaixaDeTexto 45055"/>
          <p:cNvSpPr txBox="1">
            <a:spLocks noChangeArrowheads="1"/>
          </p:cNvSpPr>
          <p:nvPr/>
        </p:nvSpPr>
        <p:spPr bwMode="auto">
          <a:xfrm>
            <a:off x="2902623" y="5821668"/>
            <a:ext cx="3181545" cy="523220"/>
          </a:xfrm>
          <a:prstGeom prst="rect">
            <a:avLst/>
          </a:prstGeom>
          <a:no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1400">
                <a:latin typeface="Times New Roman" pitchFamily="18" charset="0"/>
                <a:cs typeface="Times New Roman" pitchFamily="18" charset="0"/>
              </a:rPr>
              <a:t>Figura </a:t>
            </a:r>
            <a:r>
              <a:rPr lang="pt-BR" altLang="pt-BR" sz="1400" smtClean="0">
                <a:latin typeface="Times New Roman" pitchFamily="18" charset="0"/>
                <a:cs typeface="Times New Roman" pitchFamily="18" charset="0"/>
              </a:rPr>
              <a:t>10 </a:t>
            </a:r>
            <a:r>
              <a:rPr lang="pt-BR" altLang="pt-BR" sz="1400">
                <a:latin typeface="Times New Roman" pitchFamily="18" charset="0"/>
                <a:cs typeface="Times New Roman" pitchFamily="18" charset="0"/>
              </a:rPr>
              <a:t>Tela de acesso do programa Assistat 7.7 beta..</a:t>
            </a:r>
          </a:p>
        </p:txBody>
      </p:sp>
    </p:spTree>
    <p:extLst>
      <p:ext uri="{BB962C8B-B14F-4D97-AF65-F5344CB8AC3E}">
        <p14:creationId xmlns:p14="http://schemas.microsoft.com/office/powerpoint/2010/main" val="2668537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smtClean="0">
                <a:latin typeface="Times New Roman" panose="02020603050405020304" pitchFamily="18" charset="0"/>
                <a:cs typeface="Times New Roman" panose="02020603050405020304" pitchFamily="18" charset="0"/>
              </a:rPr>
              <a:t>Resultados e Discussão</a:t>
            </a:r>
            <a:endParaRPr lang="pt-BR" b="1">
              <a:latin typeface="Times New Roman" panose="02020603050405020304" pitchFamily="18" charset="0"/>
              <a:cs typeface="Times New Roman" panose="02020603050405020304" pitchFamily="18"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2660500572"/>
              </p:ext>
            </p:extLst>
          </p:nvPr>
        </p:nvGraphicFramePr>
        <p:xfrm>
          <a:off x="683568" y="2344172"/>
          <a:ext cx="7776864" cy="2120646"/>
        </p:xfrm>
        <a:graphic>
          <a:graphicData uri="http://schemas.openxmlformats.org/drawingml/2006/table">
            <a:tbl>
              <a:tblPr firstRow="1" firstCol="1" bandRow="1">
                <a:tableStyleId>{3B4B98B0-60AC-42C2-AFA5-B58CD77FA1E5}</a:tableStyleId>
              </a:tblPr>
              <a:tblGrid>
                <a:gridCol w="1977682"/>
                <a:gridCol w="1258526"/>
                <a:gridCol w="1528209"/>
                <a:gridCol w="1618106"/>
                <a:gridCol w="1394341"/>
              </a:tblGrid>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FV</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GL</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QM</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F</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p</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gridSpan="5">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NF</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180000">
                <a:tc>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Tratamentos</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2,55</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26,43**</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kern="1200" smtClean="0">
                          <a:solidFill>
                            <a:schemeClr val="tx1"/>
                          </a:solidFill>
                          <a:effectLst/>
                          <a:latin typeface="Times New Roman" panose="02020603050405020304" pitchFamily="18" charset="0"/>
                          <a:ea typeface="+mn-ea"/>
                          <a:cs typeface="Times New Roman" panose="02020603050405020304" pitchFamily="18" charset="0"/>
                        </a:rPr>
                        <a:t>&lt; 0,0001 </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Resíduo</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0,09</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Total</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CV%</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9,51</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gridSpan="5">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CPA</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180000">
                <a:tc>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Tratamentos</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0,16</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13,27**</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kern="1200" smtClean="0">
                          <a:solidFill>
                            <a:schemeClr val="tx1"/>
                          </a:solidFill>
                          <a:effectLst/>
                          <a:latin typeface="Times New Roman" panose="02020603050405020304" pitchFamily="18" charset="0"/>
                          <a:ea typeface="+mn-ea"/>
                          <a:cs typeface="Times New Roman" panose="02020603050405020304" pitchFamily="18" charset="0"/>
                        </a:rPr>
                        <a:t>&lt; 0,0001 </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Resíduo</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0,01</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Total</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CV%</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11,25 </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878415901"/>
              </p:ext>
            </p:extLst>
          </p:nvPr>
        </p:nvGraphicFramePr>
        <p:xfrm>
          <a:off x="683569" y="4540636"/>
          <a:ext cx="7776862" cy="2120646"/>
        </p:xfrm>
        <a:graphic>
          <a:graphicData uri="http://schemas.openxmlformats.org/drawingml/2006/table">
            <a:tbl>
              <a:tblPr firstRow="1" firstCol="1" bandRow="1">
                <a:tableStyleId>{3B4B98B0-60AC-42C2-AFA5-B58CD77FA1E5}</a:tableStyleId>
              </a:tblPr>
              <a:tblGrid>
                <a:gridCol w="1977683"/>
                <a:gridCol w="1258525"/>
                <a:gridCol w="1528210"/>
                <a:gridCol w="1618106"/>
                <a:gridCol w="1394338"/>
              </a:tblGrid>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FV</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GL</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QM</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F</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p</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gridSpan="5">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DC</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180000">
                <a:tc>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Tratamentos</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1,04</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19,42**</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kern="1200" smtClean="0">
                          <a:solidFill>
                            <a:schemeClr val="tx1"/>
                          </a:solidFill>
                          <a:effectLst/>
                          <a:latin typeface="Times New Roman" panose="02020603050405020304" pitchFamily="18" charset="0"/>
                          <a:ea typeface="+mn-ea"/>
                          <a:cs typeface="Times New Roman" panose="02020603050405020304" pitchFamily="18" charset="0"/>
                        </a:rPr>
                        <a:t>&lt; 0,0001 </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Resíduo</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0,05</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Total</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CV%</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7,84</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gridSpan="5">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MSPA</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180000">
                <a:tc>
                  <a:txBody>
                    <a:bodyPr/>
                    <a:lstStyle/>
                    <a:p>
                      <a:pPr algn="ctr">
                        <a:lnSpc>
                          <a:spcPct val="115000"/>
                        </a:lnSpc>
                        <a:spcAft>
                          <a:spcPts val="0"/>
                        </a:spcAft>
                      </a:pPr>
                      <a:r>
                        <a:rPr lang="pt-BR" sz="1100" smtClean="0">
                          <a:effectLst/>
                          <a:latin typeface="Times New Roman" panose="02020603050405020304" pitchFamily="18" charset="0"/>
                          <a:cs typeface="Times New Roman" panose="02020603050405020304" pitchFamily="18" charset="0"/>
                        </a:rPr>
                        <a:t>Tratamentos</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0,002</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20,29**</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kern="1200" smtClean="0">
                          <a:solidFill>
                            <a:schemeClr val="tx1"/>
                          </a:solidFill>
                          <a:effectLst/>
                          <a:latin typeface="Times New Roman" panose="02020603050405020304" pitchFamily="18" charset="0"/>
                          <a:ea typeface="+mn-ea"/>
                          <a:cs typeface="Times New Roman" panose="02020603050405020304" pitchFamily="18" charset="0"/>
                        </a:rPr>
                        <a:t>&lt; 0,0001 </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Resíduo</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0,0005</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a:effectLst/>
                          <a:latin typeface="Times New Roman" panose="02020603050405020304" pitchFamily="18" charset="0"/>
                          <a:cs typeface="Times New Roman" panose="02020603050405020304" pitchFamily="18" charset="0"/>
                        </a:rPr>
                        <a:t>Total</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180000">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CV%</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smtClean="0">
                          <a:solidFill>
                            <a:srgbClr val="000000"/>
                          </a:solidFill>
                          <a:effectLst/>
                          <a:latin typeface="Times New Roman" panose="02020603050405020304" pitchFamily="18" charset="0"/>
                          <a:ea typeface="Calibri"/>
                          <a:cs typeface="Times New Roman" panose="02020603050405020304" pitchFamily="18" charset="0"/>
                        </a:rPr>
                        <a:t>12,27</a:t>
                      </a:r>
                      <a:endParaRPr lang="pt-BR" sz="11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bl>
          </a:graphicData>
        </a:graphic>
      </p:graphicFrame>
      <p:sp>
        <p:nvSpPr>
          <p:cNvPr id="12" name="Text Box 11"/>
          <p:cNvSpPr txBox="1">
            <a:spLocks noChangeArrowheads="1"/>
          </p:cNvSpPr>
          <p:nvPr/>
        </p:nvSpPr>
        <p:spPr bwMode="auto">
          <a:xfrm>
            <a:off x="18138959" y="11953628"/>
            <a:ext cx="12824705" cy="196655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pt-BR" sz="2400" b="0" i="0" u="none" strike="noStrike" kern="0" cap="none" spc="0" normalizeH="0" baseline="0" noProof="0" smtClean="0">
                <a:ln>
                  <a:noFill/>
                </a:ln>
                <a:solidFill>
                  <a:srgbClr val="003300"/>
                </a:solidFill>
                <a:effectLst/>
                <a:uLnTx/>
                <a:uFillTx/>
                <a:cs typeface="Arial" pitchFamily="34" charset="0"/>
              </a:rPr>
              <a:t>Tabela 1. Análise de variância (ANOVA) </a:t>
            </a:r>
            <a:r>
              <a:rPr kumimoji="0" lang="pt-BR" sz="2400" b="0" i="0" u="none" strike="noStrike" kern="0" cap="none" spc="0" normalizeH="0" baseline="0" noProof="0" smtClean="0">
                <a:ln>
                  <a:noFill/>
                </a:ln>
                <a:solidFill>
                  <a:prstClr val="black"/>
                </a:solidFill>
                <a:effectLst/>
                <a:uLnTx/>
                <a:uFillTx/>
              </a:rPr>
              <a:t>para as características: número de folhas (NF), comprimento da parte aérea (CPA), diâmetro do colo (DC), comprimento do sistema radicular (CSR), massa seca da parte aérea (MSPA), massa seca do sistema radicular (MSSR), porcentagem de emergência (E%) e índice de velocidade de emergência (IVE).</a:t>
            </a:r>
            <a:endParaRPr kumimoji="0" lang="pt-BR" sz="2400" b="1" i="0" u="none" strike="noStrike" kern="0" cap="none" spc="0" normalizeH="0" baseline="0" noProof="0" dirty="0" smtClean="0">
              <a:ln>
                <a:noFill/>
              </a:ln>
              <a:solidFill>
                <a:srgbClr val="003300"/>
              </a:solidFill>
              <a:effectLst/>
              <a:uLnTx/>
              <a:uFillTx/>
              <a:cs typeface="Arial" pitchFamily="34" charset="0"/>
            </a:endParaRPr>
          </a:p>
        </p:txBody>
      </p:sp>
      <p:sp>
        <p:nvSpPr>
          <p:cNvPr id="10" name="Retângulo 9"/>
          <p:cNvSpPr/>
          <p:nvPr/>
        </p:nvSpPr>
        <p:spPr>
          <a:xfrm>
            <a:off x="589535" y="1262718"/>
            <a:ext cx="7848872" cy="1077218"/>
          </a:xfrm>
          <a:prstGeom prst="rect">
            <a:avLst/>
          </a:prstGeom>
        </p:spPr>
        <p:txBody>
          <a:bodyPr wrap="square">
            <a:spAutoFit/>
          </a:bodyPr>
          <a:lstStyle/>
          <a:p>
            <a:pPr algn="just"/>
            <a:r>
              <a:rPr lang="pt-BR" sz="1600" smtClean="0">
                <a:solidFill>
                  <a:srgbClr val="003300"/>
                </a:solidFill>
                <a:latin typeface="Times New Roman" panose="02020603050405020304" pitchFamily="18" charset="0"/>
                <a:cs typeface="Times New Roman" panose="02020603050405020304" pitchFamily="18" charset="0"/>
              </a:rPr>
              <a:t>Tabela </a:t>
            </a:r>
            <a:r>
              <a:rPr lang="pt-BR" sz="1600">
                <a:solidFill>
                  <a:srgbClr val="003300"/>
                </a:solidFill>
                <a:latin typeface="Times New Roman" panose="02020603050405020304" pitchFamily="18" charset="0"/>
                <a:cs typeface="Times New Roman" panose="02020603050405020304" pitchFamily="18" charset="0"/>
              </a:rPr>
              <a:t>1. Análise de variância (ANOVA) </a:t>
            </a:r>
            <a:r>
              <a:rPr lang="pt-BR" sz="1600">
                <a:latin typeface="Times New Roman" panose="02020603050405020304" pitchFamily="18" charset="0"/>
                <a:cs typeface="Times New Roman" panose="02020603050405020304" pitchFamily="18" charset="0"/>
              </a:rPr>
              <a:t>para as características: número de folhas (NF), comprimento da parte aérea (CPA), diâmetro do colo (DC), comprimento do sistema radicular (CSR), massa seca da parte aérea (MSPA), massa seca do sistema radicular (MSSR), porcentagem de emergência (E%) e índice de velocidade de emergência (IVE).</a:t>
            </a:r>
          </a:p>
        </p:txBody>
      </p:sp>
      <p:sp>
        <p:nvSpPr>
          <p:cNvPr id="13" name="Espaço Reservado para Número de Slide 12"/>
          <p:cNvSpPr>
            <a:spLocks noGrp="1"/>
          </p:cNvSpPr>
          <p:nvPr>
            <p:ph type="sldNum" sz="quarter" idx="12"/>
          </p:nvPr>
        </p:nvSpPr>
        <p:spPr/>
        <p:txBody>
          <a:bodyPr/>
          <a:lstStyle/>
          <a:p>
            <a:fld id="{152BA117-F174-442C-866D-94D5363AAD1B}" type="slidenum">
              <a:rPr lang="pt-BR" smtClean="0"/>
              <a:t>12</a:t>
            </a:fld>
            <a:endParaRPr lang="pt-BR"/>
          </a:p>
        </p:txBody>
      </p:sp>
    </p:spTree>
    <p:extLst>
      <p:ext uri="{BB962C8B-B14F-4D97-AF65-F5344CB8AC3E}">
        <p14:creationId xmlns:p14="http://schemas.microsoft.com/office/powerpoint/2010/main" val="1981111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a:latin typeface="Times New Roman" panose="02020603050405020304" pitchFamily="18" charset="0"/>
                <a:cs typeface="Times New Roman" panose="02020603050405020304" pitchFamily="18" charset="0"/>
              </a:rPr>
              <a:t>Resultados e Discussão</a:t>
            </a:r>
            <a:endParaRPr lang="pt-BR"/>
          </a:p>
        </p:txBody>
      </p:sp>
      <p:graphicFrame>
        <p:nvGraphicFramePr>
          <p:cNvPr id="4" name="Tabela 3"/>
          <p:cNvGraphicFramePr>
            <a:graphicFrameLocks noGrp="1"/>
          </p:cNvGraphicFramePr>
          <p:nvPr>
            <p:extLst>
              <p:ext uri="{D42A27DB-BD31-4B8C-83A1-F6EECF244321}">
                <p14:modId xmlns:p14="http://schemas.microsoft.com/office/powerpoint/2010/main" val="4288555111"/>
              </p:ext>
            </p:extLst>
          </p:nvPr>
        </p:nvGraphicFramePr>
        <p:xfrm>
          <a:off x="467544" y="1844824"/>
          <a:ext cx="8208912" cy="2208276"/>
        </p:xfrm>
        <a:graphic>
          <a:graphicData uri="http://schemas.openxmlformats.org/drawingml/2006/table">
            <a:tbl>
              <a:tblPr firstRow="1" firstCol="1" bandRow="1">
                <a:tableStyleId>{3B4B98B0-60AC-42C2-AFA5-B58CD77FA1E5}</a:tableStyleId>
              </a:tblPr>
              <a:tblGrid>
                <a:gridCol w="2087555"/>
                <a:gridCol w="1328446"/>
                <a:gridCol w="1613109"/>
                <a:gridCol w="1708001"/>
                <a:gridCol w="1471801"/>
              </a:tblGrid>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FV</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GL</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QM</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F</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p</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gridSpan="5">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CSR</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233555">
                <a:tc>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Tratamentos</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23,60</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2,39</a:t>
                      </a:r>
                      <a:r>
                        <a:rPr lang="pt-BR" sz="1400" baseline="30000" smtClean="0">
                          <a:solidFill>
                            <a:srgbClr val="000000"/>
                          </a:solidFill>
                          <a:effectLst/>
                          <a:latin typeface="Times New Roman" panose="02020603050405020304" pitchFamily="18" charset="0"/>
                          <a:ea typeface="Calibri"/>
                          <a:cs typeface="Times New Roman" panose="02020603050405020304" pitchFamily="18" charset="0"/>
                        </a:rPr>
                        <a:t>ns</a:t>
                      </a:r>
                      <a:endParaRPr lang="pt-BR" sz="1400" baseline="30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200" kern="1200" smtClean="0">
                          <a:solidFill>
                            <a:schemeClr val="tx1"/>
                          </a:solidFill>
                          <a:effectLst/>
                          <a:latin typeface="Times New Roman" panose="02020603050405020304" pitchFamily="18" charset="0"/>
                          <a:ea typeface="+mn-ea"/>
                          <a:cs typeface="Times New Roman" panose="02020603050405020304" pitchFamily="18" charset="0"/>
                        </a:rPr>
                        <a:t>0,1063</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Resíduo</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9,85</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Total</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gridSpan="5">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MSSR</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233555">
                <a:tc>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Tratamentos</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4.138,33</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1,55</a:t>
                      </a:r>
                      <a:r>
                        <a:rPr lang="pt-BR" sz="1400" baseline="30000" smtClean="0">
                          <a:solidFill>
                            <a:srgbClr val="000000"/>
                          </a:solidFill>
                          <a:effectLst/>
                          <a:latin typeface="Times New Roman" panose="02020603050405020304" pitchFamily="18" charset="0"/>
                          <a:ea typeface="Calibri"/>
                          <a:cs typeface="Times New Roman" panose="02020603050405020304" pitchFamily="18" charset="0"/>
                        </a:rPr>
                        <a:t>ns</a:t>
                      </a:r>
                      <a:endParaRPr lang="pt-BR" sz="1400" baseline="30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200" kern="1200" smtClean="0">
                          <a:solidFill>
                            <a:schemeClr val="tx1"/>
                          </a:solidFill>
                          <a:effectLst/>
                          <a:latin typeface="Times New Roman" panose="02020603050405020304" pitchFamily="18" charset="0"/>
                          <a:ea typeface="+mn-ea"/>
                          <a:cs typeface="Times New Roman" panose="02020603050405020304" pitchFamily="18" charset="0"/>
                        </a:rPr>
                        <a:t>0,2396</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Resíduo</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2.665,00</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Total</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3076347641"/>
              </p:ext>
            </p:extLst>
          </p:nvPr>
        </p:nvGraphicFramePr>
        <p:xfrm>
          <a:off x="467545" y="4077071"/>
          <a:ext cx="8208910" cy="2208276"/>
        </p:xfrm>
        <a:graphic>
          <a:graphicData uri="http://schemas.openxmlformats.org/drawingml/2006/table">
            <a:tbl>
              <a:tblPr firstRow="1" firstCol="1" bandRow="1">
                <a:tableStyleId>{3B4B98B0-60AC-42C2-AFA5-B58CD77FA1E5}</a:tableStyleId>
              </a:tblPr>
              <a:tblGrid>
                <a:gridCol w="2087554"/>
                <a:gridCol w="1328446"/>
                <a:gridCol w="1613108"/>
                <a:gridCol w="1708000"/>
                <a:gridCol w="1471802"/>
              </a:tblGrid>
              <a:tr h="89539">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FV</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GL</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QM</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F</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p</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gridSpan="5">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E%</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233555">
                <a:tc>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Tratamentos</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11,25</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baseline="0" smtClean="0">
                          <a:solidFill>
                            <a:srgbClr val="000000"/>
                          </a:solidFill>
                          <a:effectLst/>
                          <a:latin typeface="Times New Roman" panose="02020603050405020304" pitchFamily="18" charset="0"/>
                          <a:ea typeface="Calibri"/>
                          <a:cs typeface="Times New Roman" panose="02020603050405020304" pitchFamily="18" charset="0"/>
                        </a:rPr>
                        <a:t>0,62</a:t>
                      </a:r>
                      <a:r>
                        <a:rPr lang="pt-BR" sz="1400" baseline="30000" smtClean="0">
                          <a:solidFill>
                            <a:srgbClr val="000000"/>
                          </a:solidFill>
                          <a:effectLst/>
                          <a:latin typeface="Times New Roman" panose="02020603050405020304" pitchFamily="18" charset="0"/>
                          <a:ea typeface="Calibri"/>
                          <a:cs typeface="Times New Roman" panose="02020603050405020304" pitchFamily="18" charset="0"/>
                        </a:rPr>
                        <a:t>ns</a:t>
                      </a:r>
                      <a:endParaRPr lang="pt-BR" sz="1400" baseline="30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0,6118</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Resíduo</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18,12</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Total</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gridSpan="5">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IVE</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c hMerge="1">
                  <a:txBody>
                    <a:bodyPr/>
                    <a:lstStyle/>
                    <a:p>
                      <a:pPr>
                        <a:lnSpc>
                          <a:spcPct val="115000"/>
                        </a:lnSpc>
                        <a:spcAft>
                          <a:spcPts val="0"/>
                        </a:spcAft>
                      </a:pPr>
                      <a:endParaRPr lang="pt-BR" sz="2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solidFill>
                      <a:schemeClr val="bg1"/>
                    </a:solidFill>
                  </a:tcPr>
                </a:tc>
              </a:tr>
              <a:tr h="233555">
                <a:tc>
                  <a:txBody>
                    <a:bodyPr/>
                    <a:lstStyle/>
                    <a:p>
                      <a:pPr algn="ctr">
                        <a:lnSpc>
                          <a:spcPct val="115000"/>
                        </a:lnSpc>
                        <a:spcAft>
                          <a:spcPts val="0"/>
                        </a:spcAft>
                      </a:pPr>
                      <a:r>
                        <a:rPr lang="pt-BR" sz="1400" smtClean="0">
                          <a:effectLst/>
                          <a:latin typeface="Times New Roman" panose="02020603050405020304" pitchFamily="18" charset="0"/>
                          <a:cs typeface="Times New Roman" panose="02020603050405020304" pitchFamily="18" charset="0"/>
                        </a:rPr>
                        <a:t>Tratamentos</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3</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5,88</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12,71**</a:t>
                      </a:r>
                      <a:endParaRPr lang="pt-BR" sz="1400" baseline="300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200" kern="1200" smtClean="0">
                          <a:solidFill>
                            <a:schemeClr val="tx1"/>
                          </a:solidFill>
                          <a:effectLst/>
                          <a:latin typeface="Times New Roman" panose="02020603050405020304" pitchFamily="18" charset="0"/>
                          <a:ea typeface="+mn-ea"/>
                          <a:cs typeface="Times New Roman" panose="02020603050405020304" pitchFamily="18" charset="0"/>
                        </a:rPr>
                        <a:t>0,0001</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Resíduo</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16</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0,47</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r h="233555">
                <a:tc>
                  <a:txBody>
                    <a:bodyPr/>
                    <a:lstStyle/>
                    <a:p>
                      <a:pPr algn="ctr">
                        <a:lnSpc>
                          <a:spcPct val="115000"/>
                        </a:lnSpc>
                        <a:spcAft>
                          <a:spcPts val="0"/>
                        </a:spcAft>
                      </a:pPr>
                      <a:r>
                        <a:rPr lang="pt-BR" sz="1400">
                          <a:effectLst/>
                          <a:latin typeface="Times New Roman" panose="02020603050405020304" pitchFamily="18" charset="0"/>
                          <a:cs typeface="Times New Roman" panose="02020603050405020304" pitchFamily="18" charset="0"/>
                        </a:rPr>
                        <a:t>Total</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400" smtClean="0">
                          <a:solidFill>
                            <a:srgbClr val="000000"/>
                          </a:solidFill>
                          <a:effectLst/>
                          <a:latin typeface="Times New Roman" panose="02020603050405020304" pitchFamily="18" charset="0"/>
                          <a:ea typeface="Calibri"/>
                          <a:cs typeface="Times New Roman" panose="02020603050405020304" pitchFamily="18" charset="0"/>
                        </a:rPr>
                        <a:t>19</a:t>
                      </a: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nSpc>
                          <a:spcPct val="115000"/>
                        </a:lnSpc>
                        <a:spcAft>
                          <a:spcPts val="0"/>
                        </a:spcAft>
                      </a:pPr>
                      <a:endParaRPr lang="pt-BR" sz="140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r>
            </a:tbl>
          </a:graphicData>
        </a:graphic>
      </p:graphicFrame>
      <p:sp>
        <p:nvSpPr>
          <p:cNvPr id="8" name="Espaço Reservado para Número de Slide 7"/>
          <p:cNvSpPr>
            <a:spLocks noGrp="1"/>
          </p:cNvSpPr>
          <p:nvPr>
            <p:ph type="sldNum" sz="quarter" idx="12"/>
          </p:nvPr>
        </p:nvSpPr>
        <p:spPr/>
        <p:txBody>
          <a:bodyPr/>
          <a:lstStyle/>
          <a:p>
            <a:fld id="{152BA117-F174-442C-866D-94D5363AAD1B}" type="slidenum">
              <a:rPr lang="pt-BR" smtClean="0"/>
              <a:t>13</a:t>
            </a:fld>
            <a:endParaRPr lang="pt-BR"/>
          </a:p>
        </p:txBody>
      </p:sp>
    </p:spTree>
    <p:extLst>
      <p:ext uri="{BB962C8B-B14F-4D97-AF65-F5344CB8AC3E}">
        <p14:creationId xmlns:p14="http://schemas.microsoft.com/office/powerpoint/2010/main" val="1837238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smtClean="0">
                <a:latin typeface="Times New Roman" panose="02020603050405020304" pitchFamily="18" charset="0"/>
                <a:cs typeface="Times New Roman" panose="02020603050405020304" pitchFamily="18" charset="0"/>
              </a:rPr>
              <a:t>Resultados e Discussão</a:t>
            </a:r>
            <a:endParaRPr lang="pt-BR"/>
          </a:p>
        </p:txBody>
      </p:sp>
      <p:graphicFrame>
        <p:nvGraphicFramePr>
          <p:cNvPr id="4" name="Gráfico 3"/>
          <p:cNvGraphicFramePr>
            <a:graphicFrameLocks/>
          </p:cNvGraphicFramePr>
          <p:nvPr>
            <p:extLst>
              <p:ext uri="{D42A27DB-BD31-4B8C-83A1-F6EECF244321}">
                <p14:modId xmlns:p14="http://schemas.microsoft.com/office/powerpoint/2010/main" val="1100161698"/>
              </p:ext>
            </p:extLst>
          </p:nvPr>
        </p:nvGraphicFramePr>
        <p:xfrm>
          <a:off x="251520" y="1340768"/>
          <a:ext cx="2880320" cy="2419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a:graphicFrameLocks/>
          </p:cNvGraphicFramePr>
          <p:nvPr>
            <p:extLst>
              <p:ext uri="{D42A27DB-BD31-4B8C-83A1-F6EECF244321}">
                <p14:modId xmlns:p14="http://schemas.microsoft.com/office/powerpoint/2010/main" val="909592722"/>
              </p:ext>
            </p:extLst>
          </p:nvPr>
        </p:nvGraphicFramePr>
        <p:xfrm>
          <a:off x="3131840" y="1412776"/>
          <a:ext cx="2952328"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a:graphicFrameLocks/>
          </p:cNvGraphicFramePr>
          <p:nvPr>
            <p:extLst>
              <p:ext uri="{D42A27DB-BD31-4B8C-83A1-F6EECF244321}">
                <p14:modId xmlns:p14="http://schemas.microsoft.com/office/powerpoint/2010/main" val="4056628978"/>
              </p:ext>
            </p:extLst>
          </p:nvPr>
        </p:nvGraphicFramePr>
        <p:xfrm>
          <a:off x="323528" y="3717032"/>
          <a:ext cx="2952328" cy="244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áfico 9"/>
          <p:cNvGraphicFramePr>
            <a:graphicFrameLocks/>
          </p:cNvGraphicFramePr>
          <p:nvPr>
            <p:extLst>
              <p:ext uri="{D42A27DB-BD31-4B8C-83A1-F6EECF244321}">
                <p14:modId xmlns:p14="http://schemas.microsoft.com/office/powerpoint/2010/main" val="6565262"/>
              </p:ext>
            </p:extLst>
          </p:nvPr>
        </p:nvGraphicFramePr>
        <p:xfrm>
          <a:off x="3059832" y="3717032"/>
          <a:ext cx="3096344" cy="24482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p:cNvGraphicFramePr>
            <a:graphicFrameLocks/>
          </p:cNvGraphicFramePr>
          <p:nvPr>
            <p:extLst>
              <p:ext uri="{D42A27DB-BD31-4B8C-83A1-F6EECF244321}">
                <p14:modId xmlns:p14="http://schemas.microsoft.com/office/powerpoint/2010/main" val="254595225"/>
              </p:ext>
            </p:extLst>
          </p:nvPr>
        </p:nvGraphicFramePr>
        <p:xfrm>
          <a:off x="6047656" y="1340768"/>
          <a:ext cx="3024336" cy="2448272"/>
        </p:xfrm>
        <a:graphic>
          <a:graphicData uri="http://schemas.openxmlformats.org/drawingml/2006/chart">
            <c:chart xmlns:c="http://schemas.openxmlformats.org/drawingml/2006/chart" xmlns:r="http://schemas.openxmlformats.org/officeDocument/2006/relationships" r:id="rId6"/>
          </a:graphicData>
        </a:graphic>
      </p:graphicFrame>
      <p:sp>
        <p:nvSpPr>
          <p:cNvPr id="3" name="CaixaDeTexto 2"/>
          <p:cNvSpPr txBox="1"/>
          <p:nvPr/>
        </p:nvSpPr>
        <p:spPr>
          <a:xfrm>
            <a:off x="467544" y="6081360"/>
            <a:ext cx="8424936" cy="584775"/>
          </a:xfrm>
          <a:prstGeom prst="rect">
            <a:avLst/>
          </a:prstGeom>
          <a:noFill/>
        </p:spPr>
        <p:txBody>
          <a:bodyPr wrap="square" rtlCol="0">
            <a:spAutoFit/>
          </a:bodyPr>
          <a:lstStyle/>
          <a:p>
            <a:pPr algn="just"/>
            <a:r>
              <a:rPr lang="pt-BR" sz="1600" smtClean="0">
                <a:latin typeface="Times New Roman" panose="02020603050405020304" pitchFamily="18" charset="0"/>
                <a:cs typeface="Times New Roman" panose="02020603050405020304" pitchFamily="18" charset="0"/>
              </a:rPr>
              <a:t>Figura 1. Médias dos parâmetros número de folhas (NF), comprimento da parte aerea (CPA), índice de velocidade de emergência (IVE), diâmetro do colo (DC) e massa seca da parte aerea (MSPA).</a:t>
            </a:r>
            <a:endParaRPr lang="pt-BR" sz="1600">
              <a:latin typeface="Times New Roman" panose="02020603050405020304" pitchFamily="18" charset="0"/>
              <a:cs typeface="Times New Roman" panose="02020603050405020304" pitchFamily="18" charset="0"/>
            </a:endParaRPr>
          </a:p>
        </p:txBody>
      </p:sp>
      <p:sp>
        <p:nvSpPr>
          <p:cNvPr id="14" name="Espaço Reservado para Número de Slide 13"/>
          <p:cNvSpPr>
            <a:spLocks noGrp="1"/>
          </p:cNvSpPr>
          <p:nvPr>
            <p:ph type="sldNum" sz="quarter" idx="12"/>
          </p:nvPr>
        </p:nvSpPr>
        <p:spPr/>
        <p:txBody>
          <a:bodyPr/>
          <a:lstStyle/>
          <a:p>
            <a:fld id="{152BA117-F174-442C-866D-94D5363AAD1B}" type="slidenum">
              <a:rPr lang="pt-BR" smtClean="0"/>
              <a:t>14</a:t>
            </a:fld>
            <a:endParaRPr lang="pt-BR"/>
          </a:p>
        </p:txBody>
      </p:sp>
    </p:spTree>
    <p:extLst>
      <p:ext uri="{BB962C8B-B14F-4D97-AF65-F5344CB8AC3E}">
        <p14:creationId xmlns:p14="http://schemas.microsoft.com/office/powerpoint/2010/main" val="3659930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smtClean="0">
                <a:latin typeface="Times New Roman" panose="02020603050405020304" pitchFamily="18" charset="0"/>
                <a:cs typeface="Times New Roman" panose="02020603050405020304" pitchFamily="18" charset="0"/>
              </a:rPr>
              <a:t>Conclusão</a:t>
            </a:r>
            <a:endParaRPr lang="pt-BR" b="1">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p:txBody>
          <a:bodyPr>
            <a:normAutofit/>
          </a:bodyPr>
          <a:lstStyle/>
          <a:p>
            <a:pPr marL="457200" indent="-457200" algn="just">
              <a:buBlip>
                <a:blip r:embed="rId2"/>
              </a:buBlip>
            </a:pPr>
            <a:r>
              <a:rPr lang="pt-BR" sz="2400">
                <a:latin typeface="Times New Roman" panose="02020603050405020304" pitchFamily="18" charset="0"/>
                <a:cs typeface="Times New Roman" panose="02020603050405020304" pitchFamily="18" charset="0"/>
              </a:rPr>
              <a:t>Por meio dos resultados obtidos neste trabalho pode-se concluir que a utilização de substratos produzidos a partir de composto orgânico e vermicomposto é uma boa alternativa ao uso de substratos comerciais, pois estes substratos </a:t>
            </a:r>
            <a:r>
              <a:rPr lang="pt-BR" sz="2400" smtClean="0">
                <a:latin typeface="Times New Roman" panose="02020603050405020304" pitchFamily="18" charset="0"/>
                <a:cs typeface="Times New Roman" panose="02020603050405020304" pitchFamily="18" charset="0"/>
              </a:rPr>
              <a:t>mostraram se superiores ou semelhantes a testemunha (</a:t>
            </a:r>
            <a:r>
              <a:rPr lang="pt-BR" sz="2400" smtClean="0">
                <a:latin typeface="Times New Roman" panose="02020603050405020304" pitchFamily="18" charset="0"/>
                <a:cs typeface="Times New Roman" panose="02020603050405020304" pitchFamily="18" charset="0"/>
              </a:rPr>
              <a:t>TROPSTRATO</a:t>
            </a:r>
            <a:r>
              <a:rPr lang="pt-BR" sz="2400" baseline="30000" smtClean="0">
                <a:latin typeface="Times New Roman" panose="02020603050405020304" pitchFamily="18" charset="0"/>
                <a:cs typeface="Times New Roman" panose="02020603050405020304" pitchFamily="18" charset="0"/>
              </a:rPr>
              <a:t>®</a:t>
            </a:r>
            <a:r>
              <a:rPr lang="pt-BR" sz="2400" smtClean="0">
                <a:latin typeface="Times New Roman" panose="02020603050405020304" pitchFamily="18" charset="0"/>
                <a:cs typeface="Times New Roman" panose="02020603050405020304" pitchFamily="18" charset="0"/>
              </a:rPr>
              <a:t>) </a:t>
            </a:r>
            <a:r>
              <a:rPr lang="pt-BR" sz="2400" smtClean="0">
                <a:latin typeface="Times New Roman" panose="02020603050405020304" pitchFamily="18" charset="0"/>
                <a:cs typeface="Times New Roman" panose="02020603050405020304" pitchFamily="18" charset="0"/>
              </a:rPr>
              <a:t>na maioria dos parâmetros avaliados e relacionados </a:t>
            </a:r>
            <a:r>
              <a:rPr lang="pt-BR" sz="2400">
                <a:latin typeface="Times New Roman" panose="02020603050405020304" pitchFamily="18" charset="0"/>
                <a:cs typeface="Times New Roman" panose="02020603050405020304" pitchFamily="18" charset="0"/>
              </a:rPr>
              <a:t>ao crescimento e desenvolvimento adequado das plântulas. </a:t>
            </a:r>
            <a:endParaRPr lang="pt-BR" sz="2400" b="1">
              <a:latin typeface="Times New Roman" panose="02020603050405020304" pitchFamily="18" charset="0"/>
              <a:cs typeface="Times New Roman" panose="02020603050405020304" pitchFamily="18" charset="0"/>
            </a:endParaRPr>
          </a:p>
        </p:txBody>
      </p:sp>
      <p:sp>
        <p:nvSpPr>
          <p:cNvPr id="4" name="Espaço Reservado para Número de Slide 3"/>
          <p:cNvSpPr>
            <a:spLocks noGrp="1"/>
          </p:cNvSpPr>
          <p:nvPr>
            <p:ph type="sldNum" sz="quarter" idx="12"/>
          </p:nvPr>
        </p:nvSpPr>
        <p:spPr/>
        <p:txBody>
          <a:bodyPr/>
          <a:lstStyle/>
          <a:p>
            <a:fld id="{152BA117-F174-442C-866D-94D5363AAD1B}" type="slidenum">
              <a:rPr lang="pt-BR" smtClean="0"/>
              <a:t>15</a:t>
            </a:fld>
            <a:endParaRPr lang="pt-BR"/>
          </a:p>
        </p:txBody>
      </p:sp>
    </p:spTree>
    <p:extLst>
      <p:ext uri="{BB962C8B-B14F-4D97-AF65-F5344CB8AC3E}">
        <p14:creationId xmlns:p14="http://schemas.microsoft.com/office/powerpoint/2010/main" val="3859628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smtClean="0">
                <a:latin typeface="Times New Roman" panose="02020603050405020304" pitchFamily="18" charset="0"/>
                <a:cs typeface="Times New Roman" panose="02020603050405020304" pitchFamily="18" charset="0"/>
              </a:rPr>
              <a:t>Referências biliográficas</a:t>
            </a:r>
            <a:endParaRPr lang="pt-BR" b="1">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p:txBody>
          <a:bodyPr>
            <a:normAutofit/>
          </a:bodyPr>
          <a:lstStyle/>
          <a:p>
            <a:pPr marL="0" indent="0" algn="just" fontAlgn="base">
              <a:spcBef>
                <a:spcPct val="0"/>
              </a:spcBef>
              <a:spcAft>
                <a:spcPct val="0"/>
              </a:spcAft>
              <a:buNone/>
            </a:pPr>
            <a:r>
              <a:rPr lang="pt-BR" sz="1800">
                <a:latin typeface="Times New Roman" panose="02020603050405020304" pitchFamily="18" charset="0"/>
                <a:cs typeface="Times New Roman" panose="02020603050405020304" pitchFamily="18" charset="0"/>
              </a:rPr>
              <a:t>GRUSZYNSKI, C. Resíduo agro-industrial: casca de tungue como componente de substrato para plantas. 2002. 41 f. Dissertação (Mestrado) – UFRGS, Porto Alegre. 2002. </a:t>
            </a:r>
            <a:endParaRPr lang="pt-BR" sz="1800" smtClean="0">
              <a:latin typeface="Times New Roman" panose="02020603050405020304" pitchFamily="18" charset="0"/>
              <a:cs typeface="Times New Roman" panose="02020603050405020304" pitchFamily="18" charset="0"/>
            </a:endParaRPr>
          </a:p>
          <a:p>
            <a:pPr marL="0" indent="0" algn="just" fontAlgn="base">
              <a:spcBef>
                <a:spcPct val="0"/>
              </a:spcBef>
              <a:spcAft>
                <a:spcPct val="0"/>
              </a:spcAft>
              <a:buNone/>
            </a:pPr>
            <a:endParaRPr lang="pt-BR" sz="1800" smtClean="0">
              <a:latin typeface="Times New Roman" panose="02020603050405020304" pitchFamily="18" charset="0"/>
              <a:cs typeface="Times New Roman" panose="02020603050405020304" pitchFamily="18" charset="0"/>
            </a:endParaRPr>
          </a:p>
          <a:p>
            <a:pPr marL="0" indent="0" algn="just" fontAlgn="base">
              <a:spcBef>
                <a:spcPct val="0"/>
              </a:spcBef>
              <a:spcAft>
                <a:spcPct val="0"/>
              </a:spcAft>
              <a:buNone/>
            </a:pPr>
            <a:r>
              <a:rPr lang="en-US" sz="1800">
                <a:latin typeface="Times New Roman" panose="02020603050405020304" pitchFamily="18" charset="0"/>
                <a:cs typeface="Times New Roman" panose="02020603050405020304" pitchFamily="18" charset="0"/>
              </a:rPr>
              <a:t>MAGUIRE, J. D. Speed of germination-aid in selection and evaluation for seedling emergence and vigor. Crop Science, Madison, v. 2, n. 1, jan./feb. 1962. 176-177p</a:t>
            </a:r>
            <a:r>
              <a:rPr lang="en-US" sz="1800" smtClean="0">
                <a:latin typeface="Times New Roman" panose="02020603050405020304" pitchFamily="18" charset="0"/>
                <a:cs typeface="Times New Roman" panose="02020603050405020304" pitchFamily="18" charset="0"/>
              </a:rPr>
              <a:t>.</a:t>
            </a:r>
          </a:p>
          <a:p>
            <a:pPr algn="just" fontAlgn="base">
              <a:spcBef>
                <a:spcPct val="0"/>
              </a:spcBef>
              <a:spcAft>
                <a:spcPct val="0"/>
              </a:spcAft>
            </a:pPr>
            <a:endParaRPr lang="pt-BR" sz="1800">
              <a:latin typeface="Times New Roman" panose="02020603050405020304" pitchFamily="18" charset="0"/>
              <a:cs typeface="Times New Roman" panose="02020603050405020304" pitchFamily="18" charset="0"/>
            </a:endParaRPr>
          </a:p>
          <a:p>
            <a:pPr marL="0" indent="0" algn="just" fontAlgn="base">
              <a:spcBef>
                <a:spcPct val="0"/>
              </a:spcBef>
              <a:spcAft>
                <a:spcPct val="0"/>
              </a:spcAft>
              <a:buNone/>
            </a:pPr>
            <a:r>
              <a:rPr lang="pt-BR" sz="1800">
                <a:latin typeface="Times New Roman" panose="02020603050405020304" pitchFamily="18" charset="0"/>
                <a:cs typeface="Times New Roman" panose="02020603050405020304" pitchFamily="18" charset="0"/>
              </a:rPr>
              <a:t>MINAMI, K; PUCHALA, B. Produção de mudas de hortaliças de alta qualidade. Horticultura Brasileira, Brasília, v. 18, suplemento, p. 162-163, 2000</a:t>
            </a:r>
            <a:r>
              <a:rPr lang="pt-BR" sz="1800" smtClean="0">
                <a:latin typeface="Times New Roman" panose="02020603050405020304" pitchFamily="18" charset="0"/>
                <a:cs typeface="Times New Roman" panose="02020603050405020304" pitchFamily="18" charset="0"/>
              </a:rPr>
              <a:t>.</a:t>
            </a:r>
          </a:p>
          <a:p>
            <a:pPr marL="0" indent="0" algn="just" fontAlgn="base">
              <a:spcBef>
                <a:spcPct val="0"/>
              </a:spcBef>
              <a:spcAft>
                <a:spcPct val="0"/>
              </a:spcAft>
              <a:buNone/>
            </a:pPr>
            <a:endParaRPr lang="pt-BR" sz="1800">
              <a:latin typeface="Times New Roman" panose="02020603050405020304" pitchFamily="18" charset="0"/>
              <a:cs typeface="Times New Roman" panose="02020603050405020304" pitchFamily="18" charset="0"/>
            </a:endParaRPr>
          </a:p>
          <a:p>
            <a:pPr marL="0" indent="0" algn="just" fontAlgn="base">
              <a:spcBef>
                <a:spcPct val="0"/>
              </a:spcBef>
              <a:spcAft>
                <a:spcPct val="0"/>
              </a:spcAft>
              <a:buNone/>
            </a:pPr>
            <a:r>
              <a:rPr lang="pt-BR" sz="1800">
                <a:latin typeface="Times New Roman" panose="02020603050405020304" pitchFamily="18" charset="0"/>
                <a:cs typeface="Times New Roman" panose="02020603050405020304" pitchFamily="18" charset="0"/>
              </a:rPr>
              <a:t>SCARPARE FILHO, J. A. Mudas de frutíferas de alta qualidade. In: MINAMI, K.; TESSARIOLI NETO, J.; PENTEADO, S. R.; SCARPARE FILHO, J. A. </a:t>
            </a:r>
            <a:r>
              <a:rPr lang="pt-BR" sz="1800" b="1">
                <a:latin typeface="Times New Roman" panose="02020603050405020304" pitchFamily="18" charset="0"/>
                <a:cs typeface="Times New Roman" panose="02020603050405020304" pitchFamily="18" charset="0"/>
              </a:rPr>
              <a:t>Produção de mudas hortículas de alta qualidade</a:t>
            </a:r>
            <a:r>
              <a:rPr lang="pt-BR" sz="1800">
                <a:latin typeface="Times New Roman" panose="02020603050405020304" pitchFamily="18" charset="0"/>
                <a:cs typeface="Times New Roman" panose="02020603050405020304" pitchFamily="18" charset="0"/>
              </a:rPr>
              <a:t>. Piracicaba: USP/SEBRAE, 1994. p.16-21.</a:t>
            </a:r>
          </a:p>
          <a:p>
            <a:pPr algn="just" fontAlgn="base">
              <a:spcBef>
                <a:spcPct val="0"/>
              </a:spcBef>
              <a:spcAft>
                <a:spcPct val="0"/>
              </a:spcAft>
            </a:pPr>
            <a:endParaRPr lang="pt-BR" sz="1800" b="1">
              <a:solidFill>
                <a:srgbClr val="003300"/>
              </a:solidFill>
              <a:latin typeface="Times New Roman" panose="02020603050405020304" pitchFamily="18" charset="0"/>
              <a:cs typeface="Times New Roman" panose="02020603050405020304" pitchFamily="18" charset="0"/>
            </a:endParaRPr>
          </a:p>
          <a:p>
            <a:endParaRPr lang="pt-BR" sz="1800">
              <a:latin typeface="Times New Roman" panose="02020603050405020304" pitchFamily="18" charset="0"/>
              <a:cs typeface="Times New Roman" panose="02020603050405020304" pitchFamily="18" charset="0"/>
            </a:endParaRPr>
          </a:p>
        </p:txBody>
      </p:sp>
      <p:sp>
        <p:nvSpPr>
          <p:cNvPr id="4" name="Espaço Reservado para Número de Slide 3"/>
          <p:cNvSpPr>
            <a:spLocks noGrp="1"/>
          </p:cNvSpPr>
          <p:nvPr>
            <p:ph type="sldNum" sz="quarter" idx="12"/>
          </p:nvPr>
        </p:nvSpPr>
        <p:spPr/>
        <p:txBody>
          <a:bodyPr/>
          <a:lstStyle/>
          <a:p>
            <a:fld id="{152BA117-F174-442C-866D-94D5363AAD1B}" type="slidenum">
              <a:rPr lang="pt-BR" smtClean="0"/>
              <a:t>16</a:t>
            </a:fld>
            <a:endParaRPr lang="pt-BR"/>
          </a:p>
        </p:txBody>
      </p:sp>
    </p:spTree>
    <p:extLst>
      <p:ext uri="{BB962C8B-B14F-4D97-AF65-F5344CB8AC3E}">
        <p14:creationId xmlns:p14="http://schemas.microsoft.com/office/powerpoint/2010/main" val="1737544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smtClean="0"/>
          </a:p>
          <a:p>
            <a:endParaRPr lang="pt-BR"/>
          </a:p>
          <a:p>
            <a:endParaRPr lang="pt-BR" smtClean="0"/>
          </a:p>
        </p:txBody>
      </p:sp>
      <p:sp>
        <p:nvSpPr>
          <p:cNvPr id="4" name="Retângulo 3"/>
          <p:cNvSpPr/>
          <p:nvPr/>
        </p:nvSpPr>
        <p:spPr>
          <a:xfrm>
            <a:off x="2796543" y="2398291"/>
            <a:ext cx="3801041" cy="1569660"/>
          </a:xfrm>
          <a:prstGeom prst="rect">
            <a:avLst/>
          </a:prstGeom>
        </p:spPr>
        <p:txBody>
          <a:bodyPr wrap="none">
            <a:spAutoFit/>
          </a:bodyPr>
          <a:lstStyle/>
          <a:p>
            <a:r>
              <a:rPr lang="pt-BR" sz="9600">
                <a:ln>
                  <a:solidFill>
                    <a:schemeClr val="tx1"/>
                  </a:solidFill>
                </a:ln>
                <a:solidFill>
                  <a:schemeClr val="bg2"/>
                </a:solidFill>
                <a:effectLst>
                  <a:outerShdw blurRad="38100" dist="38100" dir="2700000" algn="tl">
                    <a:srgbClr val="000000">
                      <a:alpha val="43137"/>
                    </a:srgbClr>
                  </a:outerShdw>
                </a:effectLst>
                <a:latin typeface="Brush Script MT" panose="03060802040406070304" pitchFamily="66" charset="0"/>
                <a:cs typeface="Times New Roman" panose="02020603050405020304" pitchFamily="18" charset="0"/>
              </a:rPr>
              <a:t>Obrigado</a:t>
            </a:r>
          </a:p>
        </p:txBody>
      </p:sp>
      <p:sp>
        <p:nvSpPr>
          <p:cNvPr id="5" name="Retângulo 4"/>
          <p:cNvSpPr/>
          <p:nvPr/>
        </p:nvSpPr>
        <p:spPr>
          <a:xfrm>
            <a:off x="1115616" y="4122946"/>
            <a:ext cx="7056784" cy="1200329"/>
          </a:xfrm>
          <a:prstGeom prst="rect">
            <a:avLst/>
          </a:prstGeom>
        </p:spPr>
        <p:txBody>
          <a:bodyPr wrap="square">
            <a:spAutoFit/>
          </a:bodyPr>
          <a:lstStyle/>
          <a:p>
            <a:pPr algn="ctr"/>
            <a:r>
              <a:rPr lang="pt-BR" i="1">
                <a:ln>
                  <a:solidFill>
                    <a:schemeClr val="accent1">
                      <a:lumMod val="75000"/>
                    </a:schemeClr>
                  </a:solidFill>
                </a:ln>
                <a:solidFill>
                  <a:schemeClr val="accent2"/>
                </a:solidFill>
              </a:rPr>
              <a:t>“No começo pensei que estivesse lutando para salvar seringueiras, depois pensei que estava lutando para salvar a Floresta Amazônica. Agora, percebo que estou lutando pela humanidade”.</a:t>
            </a:r>
            <a:r>
              <a:rPr lang="pt-BR">
                <a:ln>
                  <a:solidFill>
                    <a:schemeClr val="accent1">
                      <a:lumMod val="75000"/>
                    </a:schemeClr>
                  </a:solidFill>
                </a:ln>
                <a:solidFill>
                  <a:schemeClr val="accent2"/>
                </a:solidFill>
              </a:rPr>
              <a:t> </a:t>
            </a:r>
            <a:endParaRPr lang="pt-BR" smtClean="0">
              <a:ln>
                <a:solidFill>
                  <a:schemeClr val="accent1">
                    <a:lumMod val="75000"/>
                  </a:schemeClr>
                </a:solidFill>
              </a:ln>
              <a:solidFill>
                <a:schemeClr val="accent2"/>
              </a:solidFill>
            </a:endParaRPr>
          </a:p>
          <a:p>
            <a:pPr algn="ctr"/>
            <a:r>
              <a:rPr lang="pt-BR" b="1" smtClean="0">
                <a:ln>
                  <a:solidFill>
                    <a:schemeClr val="accent1">
                      <a:lumMod val="75000"/>
                    </a:schemeClr>
                  </a:solidFill>
                </a:ln>
                <a:solidFill>
                  <a:schemeClr val="accent2"/>
                </a:solidFill>
              </a:rPr>
              <a:t>Chico </a:t>
            </a:r>
            <a:r>
              <a:rPr lang="pt-BR" b="1">
                <a:ln>
                  <a:solidFill>
                    <a:schemeClr val="accent1">
                      <a:lumMod val="75000"/>
                    </a:schemeClr>
                  </a:solidFill>
                </a:ln>
                <a:solidFill>
                  <a:schemeClr val="accent2"/>
                </a:solidFill>
              </a:rPr>
              <a:t>Mendes</a:t>
            </a:r>
            <a:endParaRPr lang="pt-BR">
              <a:ln>
                <a:solidFill>
                  <a:schemeClr val="accent1">
                    <a:lumMod val="75000"/>
                  </a:schemeClr>
                </a:solidFill>
              </a:ln>
              <a:solidFill>
                <a:schemeClr val="accent2"/>
              </a:solidFill>
            </a:endParaRP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17</a:t>
            </a:fld>
            <a:endParaRPr lang="pt-BR"/>
          </a:p>
        </p:txBody>
      </p:sp>
    </p:spTree>
    <p:extLst>
      <p:ext uri="{BB962C8B-B14F-4D97-AF65-F5344CB8AC3E}">
        <p14:creationId xmlns:p14="http://schemas.microsoft.com/office/powerpoint/2010/main" val="4208490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smtClean="0">
                <a:latin typeface="Times New Roman" panose="02020603050405020304" pitchFamily="18" charset="0"/>
                <a:cs typeface="Times New Roman" panose="02020603050405020304" pitchFamily="18" charset="0"/>
              </a:rPr>
              <a:t>Introdução</a:t>
            </a:r>
            <a:endParaRPr lang="pt-BR" b="1">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a:xfrm>
            <a:off x="457200" y="1600200"/>
            <a:ext cx="8229600" cy="5073134"/>
          </a:xfrm>
        </p:spPr>
        <p:txBody>
          <a:bodyPr>
            <a:normAutofit fontScale="77500" lnSpcReduction="20000"/>
          </a:bodyPr>
          <a:lstStyle/>
          <a:p>
            <a:pPr marL="457200" indent="-457200">
              <a:buAutoNum type="arabicPeriod"/>
            </a:pPr>
            <a:r>
              <a:rPr lang="pt-BR" sz="2600" b="1" smtClean="0">
                <a:latin typeface="Times New Roman" panose="02020603050405020304" pitchFamily="18" charset="0"/>
                <a:cs typeface="Times New Roman" panose="02020603050405020304" pitchFamily="18" charset="0"/>
              </a:rPr>
              <a:t>Importância da fase de produção de mudas</a:t>
            </a:r>
          </a:p>
          <a:p>
            <a:pPr marL="0" indent="0">
              <a:buNone/>
            </a:pPr>
            <a:endParaRPr lang="pt-BR" sz="2400" b="1" smtClean="0">
              <a:latin typeface="Times New Roman" panose="02020603050405020304" pitchFamily="18" charset="0"/>
              <a:cs typeface="Times New Roman" panose="02020603050405020304" pitchFamily="18" charset="0"/>
            </a:endParaRPr>
          </a:p>
          <a:p>
            <a:pPr>
              <a:buBlip>
                <a:blip r:embed="rId2"/>
              </a:buBlip>
            </a:pPr>
            <a:r>
              <a:rPr lang="pt-BR" sz="2400">
                <a:latin typeface="Times New Roman" panose="02020603050405020304" pitchFamily="18" charset="0"/>
                <a:cs typeface="Times New Roman" panose="02020603050405020304" pitchFamily="18" charset="0"/>
              </a:rPr>
              <a:t>6</a:t>
            </a:r>
            <a:r>
              <a:rPr lang="pt-BR" sz="2400" smtClean="0">
                <a:latin typeface="Times New Roman" panose="02020603050405020304" pitchFamily="18" charset="0"/>
                <a:cs typeface="Times New Roman" panose="02020603050405020304" pitchFamily="18" charset="0"/>
              </a:rPr>
              <a:t>0% do sucesso do cultivo</a:t>
            </a:r>
            <a:r>
              <a:rPr lang="pt-BR" sz="2400" baseline="30000" smtClean="0">
                <a:latin typeface="Times New Roman" panose="02020603050405020304" pitchFamily="18" charset="0"/>
                <a:cs typeface="Times New Roman" panose="02020603050405020304" pitchFamily="18" charset="0"/>
              </a:rPr>
              <a:t>1</a:t>
            </a:r>
          </a:p>
          <a:p>
            <a:pPr marL="0" indent="0">
              <a:buNone/>
            </a:pPr>
            <a:endParaRPr lang="pt-BR" sz="2400" smtClean="0">
              <a:latin typeface="Times New Roman" panose="02020603050405020304" pitchFamily="18" charset="0"/>
              <a:cs typeface="Times New Roman" panose="02020603050405020304" pitchFamily="18" charset="0"/>
            </a:endParaRPr>
          </a:p>
          <a:p>
            <a:pPr>
              <a:buBlip>
                <a:blip r:embed="rId2"/>
              </a:buBlip>
            </a:pPr>
            <a:endParaRPr lang="pt-BR" sz="2900" baseline="30000">
              <a:latin typeface="Times New Roman" panose="02020603050405020304" pitchFamily="18" charset="0"/>
              <a:cs typeface="Times New Roman" panose="02020603050405020304" pitchFamily="18" charset="0"/>
            </a:endParaRPr>
          </a:p>
          <a:p>
            <a:pPr marL="0" indent="0">
              <a:buNone/>
            </a:pPr>
            <a:r>
              <a:rPr lang="pt-BR" sz="2900" b="1">
                <a:latin typeface="Times New Roman" panose="02020603050405020304" pitchFamily="18" charset="0"/>
                <a:cs typeface="Times New Roman" panose="02020603050405020304" pitchFamily="18" charset="0"/>
              </a:rPr>
              <a:t>2. </a:t>
            </a:r>
            <a:r>
              <a:rPr lang="pt-BR" sz="2600" b="1">
                <a:latin typeface="Times New Roman" panose="02020603050405020304" pitchFamily="18" charset="0"/>
                <a:cs typeface="Times New Roman" panose="02020603050405020304" pitchFamily="18" charset="0"/>
              </a:rPr>
              <a:t>Características ideais dos substratos</a:t>
            </a:r>
          </a:p>
          <a:p>
            <a:pPr marL="0" indent="0">
              <a:buNone/>
            </a:pPr>
            <a:endParaRPr lang="pt-BR" sz="2400">
              <a:latin typeface="Times New Roman" panose="02020603050405020304" pitchFamily="18" charset="0"/>
              <a:cs typeface="Times New Roman" panose="02020603050405020304" pitchFamily="18" charset="0"/>
            </a:endParaRPr>
          </a:p>
          <a:p>
            <a:pPr>
              <a:buBlip>
                <a:blip r:embed="rId2"/>
              </a:buBlip>
            </a:pPr>
            <a:r>
              <a:rPr lang="pt-BR" sz="2300" smtClean="0">
                <a:latin typeface="Times New Roman" panose="02020603050405020304" pitchFamily="18" charset="0"/>
                <a:cs typeface="Times New Roman" panose="02020603050405020304" pitchFamily="18" charset="0"/>
              </a:rPr>
              <a:t>pH;</a:t>
            </a:r>
          </a:p>
          <a:p>
            <a:pPr>
              <a:buBlip>
                <a:blip r:embed="rId2"/>
              </a:buBlip>
            </a:pPr>
            <a:r>
              <a:rPr lang="pt-BR" sz="2300" smtClean="0">
                <a:latin typeface="Times New Roman" panose="02020603050405020304" pitchFamily="18" charset="0"/>
                <a:cs typeface="Times New Roman" panose="02020603050405020304" pitchFamily="18" charset="0"/>
              </a:rPr>
              <a:t>Alta CTC;</a:t>
            </a:r>
            <a:endParaRPr lang="pt-BR" sz="2300">
              <a:latin typeface="Times New Roman" panose="02020603050405020304" pitchFamily="18" charset="0"/>
              <a:cs typeface="Times New Roman" panose="02020603050405020304" pitchFamily="18" charset="0"/>
            </a:endParaRPr>
          </a:p>
          <a:p>
            <a:pPr>
              <a:buBlip>
                <a:blip r:embed="rId2"/>
              </a:buBlip>
            </a:pPr>
            <a:r>
              <a:rPr lang="pt-BR" sz="2300">
                <a:latin typeface="Times New Roman" panose="02020603050405020304" pitchFamily="18" charset="0"/>
                <a:cs typeface="Times New Roman" panose="02020603050405020304" pitchFamily="18" charset="0"/>
              </a:rPr>
              <a:t>Capacidade de retenção de </a:t>
            </a:r>
            <a:r>
              <a:rPr lang="pt-BR" sz="2300" smtClean="0">
                <a:latin typeface="Times New Roman" panose="02020603050405020304" pitchFamily="18" charset="0"/>
                <a:cs typeface="Times New Roman" panose="02020603050405020304" pitchFamily="18" charset="0"/>
              </a:rPr>
              <a:t>água </a:t>
            </a:r>
          </a:p>
          <a:p>
            <a:pPr marL="0" indent="0">
              <a:buNone/>
            </a:pPr>
            <a:r>
              <a:rPr lang="pt-BR" sz="2300" smtClean="0">
                <a:latin typeface="Times New Roman" panose="02020603050405020304" pitchFamily="18" charset="0"/>
                <a:cs typeface="Times New Roman" panose="02020603050405020304" pitchFamily="18" charset="0"/>
              </a:rPr>
              <a:t>(densidade, porosidade e aeração);</a:t>
            </a:r>
          </a:p>
          <a:p>
            <a:pPr>
              <a:buBlip>
                <a:blip r:embed="rId2"/>
              </a:buBlip>
            </a:pPr>
            <a:r>
              <a:rPr lang="pt-BR" sz="2300" smtClean="0">
                <a:latin typeface="Times New Roman" panose="02020603050405020304" pitchFamily="18" charset="0"/>
                <a:cs typeface="Times New Roman" panose="02020603050405020304" pitchFamily="18" charset="0"/>
              </a:rPr>
              <a:t>Teor de matéria orgânica;</a:t>
            </a:r>
            <a:endParaRPr lang="pt-BR" sz="2300">
              <a:latin typeface="Times New Roman" panose="02020603050405020304" pitchFamily="18" charset="0"/>
              <a:cs typeface="Times New Roman" panose="02020603050405020304" pitchFamily="18" charset="0"/>
            </a:endParaRPr>
          </a:p>
          <a:p>
            <a:pPr>
              <a:buBlip>
                <a:blip r:embed="rId2"/>
              </a:buBlip>
            </a:pPr>
            <a:r>
              <a:rPr lang="pt-BR" sz="2300">
                <a:latin typeface="Times New Roman" panose="02020603050405020304" pitchFamily="18" charset="0"/>
                <a:cs typeface="Times New Roman" panose="02020603050405020304" pitchFamily="18" charset="0"/>
              </a:rPr>
              <a:t>Teor de </a:t>
            </a:r>
            <a:r>
              <a:rPr lang="pt-BR" sz="2300" smtClean="0">
                <a:latin typeface="Times New Roman" panose="02020603050405020304" pitchFamily="18" charset="0"/>
                <a:cs typeface="Times New Roman" panose="02020603050405020304" pitchFamily="18" charset="0"/>
              </a:rPr>
              <a:t>nutrientes;</a:t>
            </a:r>
          </a:p>
          <a:p>
            <a:pPr>
              <a:buBlip>
                <a:blip r:embed="rId2"/>
              </a:buBlip>
            </a:pPr>
            <a:r>
              <a:rPr lang="pt-BR" sz="2300" smtClean="0">
                <a:latin typeface="Times New Roman" panose="02020603050405020304" pitchFamily="18" charset="0"/>
                <a:cs typeface="Times New Roman" panose="02020603050405020304" pitchFamily="18" charset="0"/>
              </a:rPr>
              <a:t>Baixo custo.</a:t>
            </a:r>
            <a:endParaRPr lang="pt-BR" sz="2300">
              <a:latin typeface="Times New Roman" panose="02020603050405020304" pitchFamily="18" charset="0"/>
              <a:cs typeface="Times New Roman" panose="02020603050405020304" pitchFamily="18" charset="0"/>
            </a:endParaRPr>
          </a:p>
          <a:p>
            <a:endParaRPr lang="pt-BR" sz="2300">
              <a:latin typeface="Times New Roman" panose="02020603050405020304" pitchFamily="18" charset="0"/>
              <a:cs typeface="Times New Roman" panose="02020603050405020304" pitchFamily="18" charset="0"/>
            </a:endParaRPr>
          </a:p>
          <a:p>
            <a:pPr marL="0" indent="0">
              <a:buNone/>
            </a:pPr>
            <a:endParaRPr lang="pt-BR" sz="2900" baseline="30000" smtClean="0">
              <a:latin typeface="Times New Roman" panose="02020603050405020304" pitchFamily="18" charset="0"/>
              <a:cs typeface="Times New Roman" panose="02020603050405020304" pitchFamily="18" charset="0"/>
            </a:endParaRPr>
          </a:p>
          <a:p>
            <a:pPr marL="0" indent="0">
              <a:buNone/>
            </a:pPr>
            <a:r>
              <a:rPr lang="pt-BR" sz="2900">
                <a:latin typeface="Times New Roman" panose="02020603050405020304" pitchFamily="18" charset="0"/>
                <a:cs typeface="Times New Roman" panose="02020603050405020304" pitchFamily="18" charset="0"/>
              </a:rPr>
              <a:t> </a:t>
            </a:r>
            <a:endParaRPr lang="pt-BR" sz="2900" smtClean="0">
              <a:latin typeface="Times New Roman" panose="02020603050405020304" pitchFamily="18" charset="0"/>
              <a:cs typeface="Times New Roman" panose="02020603050405020304" pitchFamily="18" charset="0"/>
            </a:endParaRPr>
          </a:p>
        </p:txBody>
      </p:sp>
      <p:sp>
        <p:nvSpPr>
          <p:cNvPr id="5" name="Retângulo 4"/>
          <p:cNvSpPr/>
          <p:nvPr/>
        </p:nvSpPr>
        <p:spPr>
          <a:xfrm>
            <a:off x="0" y="6488668"/>
            <a:ext cx="2696572" cy="369332"/>
          </a:xfrm>
          <a:prstGeom prst="rect">
            <a:avLst/>
          </a:prstGeom>
        </p:spPr>
        <p:txBody>
          <a:bodyPr wrap="none">
            <a:spAutoFit/>
          </a:bodyPr>
          <a:lstStyle/>
          <a:p>
            <a:r>
              <a:rPr lang="pt-BR" baseline="30000" smtClean="0"/>
              <a:t>1</a:t>
            </a:r>
            <a:r>
              <a:rPr lang="pt-BR" smtClean="0"/>
              <a:t>Minami </a:t>
            </a:r>
            <a:r>
              <a:rPr lang="pt-BR"/>
              <a:t>e Puchala, (2000)</a:t>
            </a:r>
          </a:p>
        </p:txBody>
      </p:sp>
      <p:sp>
        <p:nvSpPr>
          <p:cNvPr id="7" name="AutoShape 2" descr="Resultado de imagem para produção de mudas de pepi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4" descr="Resultado de imagem para produção de mudas de pepin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149" name="Picture 5" descr="C:\Users\MATHEUS\Desktop\hjkl.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510256" y="2507153"/>
            <a:ext cx="2757704" cy="2065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5481347" y="4572769"/>
            <a:ext cx="2805311" cy="523220"/>
          </a:xfrm>
          <a:prstGeom prst="rect">
            <a:avLst/>
          </a:prstGeom>
          <a:noFill/>
        </p:spPr>
        <p:txBody>
          <a:bodyPr wrap="square" rtlCol="0">
            <a:spAutoFit/>
          </a:bodyPr>
          <a:lstStyle/>
          <a:p>
            <a:pPr algn="just"/>
            <a:r>
              <a:rPr lang="pt-BR" sz="1400" smtClean="0">
                <a:latin typeface="Times New Roman" panose="02020603050405020304" pitchFamily="18" charset="0"/>
                <a:cs typeface="Times New Roman" panose="02020603050405020304" pitchFamily="18" charset="0"/>
              </a:rPr>
              <a:t>Figura 1. Mudas de pepino produzidas em bandejas de isopor.</a:t>
            </a:r>
            <a:endParaRPr lang="pt-BR" sz="1400">
              <a:latin typeface="Times New Roman" panose="02020603050405020304" pitchFamily="18" charset="0"/>
              <a:cs typeface="Times New Roman" panose="02020603050405020304" pitchFamily="18" charset="0"/>
            </a:endParaRPr>
          </a:p>
        </p:txBody>
      </p:sp>
      <p:sp>
        <p:nvSpPr>
          <p:cNvPr id="10" name="Retângulo 9"/>
          <p:cNvSpPr/>
          <p:nvPr/>
        </p:nvSpPr>
        <p:spPr>
          <a:xfrm rot="16200000">
            <a:off x="7325290" y="3564741"/>
            <a:ext cx="2007513" cy="169277"/>
          </a:xfrm>
          <a:prstGeom prst="rect">
            <a:avLst/>
          </a:prstGeom>
        </p:spPr>
        <p:txBody>
          <a:bodyPr wrap="square">
            <a:spAutoFit/>
          </a:bodyPr>
          <a:lstStyle/>
          <a:p>
            <a:r>
              <a:rPr lang="pt-BR" sz="500" smtClean="0">
                <a:latin typeface="Times New Roman" panose="02020603050405020304" pitchFamily="18" charset="0"/>
                <a:cs typeface="Times New Roman" panose="02020603050405020304" pitchFamily="18" charset="0"/>
              </a:rPr>
              <a:t>Fonte: http</a:t>
            </a:r>
            <a:r>
              <a:rPr lang="pt-BR" sz="500">
                <a:latin typeface="Times New Roman" panose="02020603050405020304" pitchFamily="18" charset="0"/>
                <a:cs typeface="Times New Roman" panose="02020603050405020304" pitchFamily="18" charset="0"/>
              </a:rPr>
              <a:t>://paulotecnico.blogspot.com.br/2012/01/contato.html</a:t>
            </a:r>
          </a:p>
        </p:txBody>
      </p:sp>
      <p:sp>
        <p:nvSpPr>
          <p:cNvPr id="11" name="Espaço Reservado para Número de Slide 10"/>
          <p:cNvSpPr>
            <a:spLocks noGrp="1"/>
          </p:cNvSpPr>
          <p:nvPr>
            <p:ph type="sldNum" sz="quarter" idx="12"/>
          </p:nvPr>
        </p:nvSpPr>
        <p:spPr/>
        <p:txBody>
          <a:bodyPr/>
          <a:lstStyle/>
          <a:p>
            <a:fld id="{152BA117-F174-442C-866D-94D5363AAD1B}" type="slidenum">
              <a:rPr lang="pt-BR" smtClean="0"/>
              <a:t>2</a:t>
            </a:fld>
            <a:endParaRPr lang="pt-BR"/>
          </a:p>
        </p:txBody>
      </p:sp>
    </p:spTree>
    <p:extLst>
      <p:ext uri="{BB962C8B-B14F-4D97-AF65-F5344CB8AC3E}">
        <p14:creationId xmlns:p14="http://schemas.microsoft.com/office/powerpoint/2010/main" val="36860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smtClean="0">
                <a:latin typeface="Times New Roman" panose="02020603050405020304" pitchFamily="18" charset="0"/>
                <a:cs typeface="Times New Roman" panose="02020603050405020304" pitchFamily="18" charset="0"/>
              </a:rPr>
              <a:t>Objetivos</a:t>
            </a:r>
            <a:endParaRPr lang="pt-BR" b="1">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p:txBody>
          <a:bodyPr>
            <a:noAutofit/>
          </a:bodyPr>
          <a:lstStyle/>
          <a:p>
            <a:pPr>
              <a:spcBef>
                <a:spcPts val="0"/>
              </a:spcBef>
            </a:pPr>
            <a:r>
              <a:rPr lang="pt-BR" sz="2400" b="1" smtClean="0">
                <a:latin typeface="Times New Roman" panose="02020603050405020304" pitchFamily="18" charset="0"/>
                <a:cs typeface="Times New Roman" panose="02020603050405020304" pitchFamily="18" charset="0"/>
              </a:rPr>
              <a:t>Objetivo Geral </a:t>
            </a:r>
          </a:p>
          <a:p>
            <a:pPr>
              <a:spcBef>
                <a:spcPts val="0"/>
              </a:spcBef>
            </a:pPr>
            <a:endParaRPr lang="pt-BR" sz="2400">
              <a:latin typeface="Times New Roman" panose="02020603050405020304" pitchFamily="18" charset="0"/>
              <a:cs typeface="Times New Roman" panose="02020603050405020304" pitchFamily="18" charset="0"/>
            </a:endParaRPr>
          </a:p>
          <a:p>
            <a:pPr>
              <a:spcBef>
                <a:spcPts val="0"/>
              </a:spcBef>
            </a:pPr>
            <a:r>
              <a:rPr lang="pt-BR" sz="2400" smtClean="0">
                <a:latin typeface="Times New Roman" panose="02020603050405020304" pitchFamily="18" charset="0"/>
                <a:cs typeface="Times New Roman" panose="02020603050405020304" pitchFamily="18" charset="0"/>
              </a:rPr>
              <a:t>Avaliar o potencial de substratos orgânicos na produção de mudas de pepino (</a:t>
            </a:r>
            <a:r>
              <a:rPr lang="pt-BR" sz="2400" i="1" smtClean="0">
                <a:latin typeface="Times New Roman" panose="02020603050405020304" pitchFamily="18" charset="0"/>
                <a:cs typeface="Times New Roman" panose="02020603050405020304" pitchFamily="18" charset="0"/>
              </a:rPr>
              <a:t>Cucumis sativus</a:t>
            </a:r>
            <a:r>
              <a:rPr lang="pt-BR" sz="2400" smtClean="0">
                <a:latin typeface="Times New Roman" panose="02020603050405020304" pitchFamily="18" charset="0"/>
                <a:cs typeface="Times New Roman" panose="02020603050405020304" pitchFamily="18" charset="0"/>
              </a:rPr>
              <a:t>).</a:t>
            </a:r>
          </a:p>
          <a:p>
            <a:pPr>
              <a:spcBef>
                <a:spcPts val="0"/>
              </a:spcBef>
            </a:pPr>
            <a:endParaRPr lang="pt-BR" sz="2400">
              <a:latin typeface="Times New Roman" panose="02020603050405020304" pitchFamily="18" charset="0"/>
              <a:cs typeface="Times New Roman" panose="02020603050405020304" pitchFamily="18" charset="0"/>
            </a:endParaRPr>
          </a:p>
          <a:p>
            <a:pPr>
              <a:spcBef>
                <a:spcPts val="0"/>
              </a:spcBef>
            </a:pPr>
            <a:r>
              <a:rPr lang="pt-BR" sz="2400" b="1" smtClean="0">
                <a:latin typeface="Times New Roman" panose="02020603050405020304" pitchFamily="18" charset="0"/>
                <a:cs typeface="Times New Roman" panose="02020603050405020304" pitchFamily="18" charset="0"/>
              </a:rPr>
              <a:t>Objetivos específicos</a:t>
            </a:r>
          </a:p>
          <a:p>
            <a:pPr marL="0" indent="0">
              <a:spcBef>
                <a:spcPts val="0"/>
              </a:spcBef>
              <a:buNone/>
            </a:pPr>
            <a:endParaRPr lang="pt-BR" sz="2400" smtClean="0">
              <a:latin typeface="Times New Roman" panose="02020603050405020304" pitchFamily="18" charset="0"/>
              <a:cs typeface="Times New Roman" panose="02020603050405020304" pitchFamily="18" charset="0"/>
            </a:endParaRPr>
          </a:p>
          <a:p>
            <a:pPr>
              <a:spcBef>
                <a:spcPts val="0"/>
              </a:spcBef>
            </a:pPr>
            <a:r>
              <a:rPr lang="pt-BR" sz="2400" smtClean="0">
                <a:latin typeface="Times New Roman" panose="02020603050405020304" pitchFamily="18" charset="0"/>
                <a:cs typeface="Times New Roman" panose="02020603050405020304" pitchFamily="18" charset="0"/>
              </a:rPr>
              <a:t>Quantificar a influência dos substratos a base de composto e húmus sobre parâmetros morfológicos de mudas de pepino.</a:t>
            </a:r>
            <a:endParaRPr lang="pt-BR" sz="2400">
              <a:latin typeface="Times New Roman" panose="02020603050405020304" pitchFamily="18" charset="0"/>
              <a:cs typeface="Times New Roman" panose="02020603050405020304" pitchFamily="18" charset="0"/>
            </a:endParaRPr>
          </a:p>
        </p:txBody>
      </p:sp>
      <p:sp>
        <p:nvSpPr>
          <p:cNvPr id="5" name="Espaço Reservado para Número de Slide 4"/>
          <p:cNvSpPr>
            <a:spLocks noGrp="1"/>
          </p:cNvSpPr>
          <p:nvPr>
            <p:ph type="sldNum" sz="quarter" idx="12"/>
          </p:nvPr>
        </p:nvSpPr>
        <p:spPr/>
        <p:txBody>
          <a:bodyPr/>
          <a:lstStyle/>
          <a:p>
            <a:fld id="{152BA117-F174-442C-866D-94D5363AAD1B}" type="slidenum">
              <a:rPr lang="pt-BR" smtClean="0"/>
              <a:t>3</a:t>
            </a:fld>
            <a:endParaRPr lang="pt-BR"/>
          </a:p>
        </p:txBody>
      </p:sp>
    </p:spTree>
    <p:extLst>
      <p:ext uri="{BB962C8B-B14F-4D97-AF65-F5344CB8AC3E}">
        <p14:creationId xmlns:p14="http://schemas.microsoft.com/office/powerpoint/2010/main" val="3280411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a:latin typeface="Times New Roman" panose="02020603050405020304" pitchFamily="18" charset="0"/>
                <a:cs typeface="Times New Roman" panose="02020603050405020304" pitchFamily="18" charset="0"/>
              </a:rPr>
              <a:t>Material e métodos</a:t>
            </a:r>
            <a:endParaRPr lang="pt-BR"/>
          </a:p>
        </p:txBody>
      </p:sp>
      <p:sp>
        <p:nvSpPr>
          <p:cNvPr id="3" name="Espaço Reservado para Conteúdo 2"/>
          <p:cNvSpPr>
            <a:spLocks noGrp="1"/>
          </p:cNvSpPr>
          <p:nvPr>
            <p:ph idx="1"/>
          </p:nvPr>
        </p:nvSpPr>
        <p:spPr/>
        <p:txBody>
          <a:bodyPr/>
          <a:lstStyle/>
          <a:p>
            <a:r>
              <a:rPr lang="pt-BR" smtClean="0">
                <a:latin typeface="Times New Roman" panose="02020603050405020304" pitchFamily="18" charset="0"/>
                <a:cs typeface="Times New Roman" panose="02020603050405020304" pitchFamily="18" charset="0"/>
              </a:rPr>
              <a:t>Localização da área  de Estudo</a:t>
            </a:r>
            <a:endParaRPr lang="pt-BR">
              <a:latin typeface="Times New Roman" panose="02020603050405020304" pitchFamily="18" charset="0"/>
              <a:cs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4</a:t>
            </a:fld>
            <a:endParaRPr lang="pt-B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052" t="8052" r="31698" b="14530"/>
          <a:stretch/>
        </p:blipFill>
        <p:spPr bwMode="auto">
          <a:xfrm>
            <a:off x="6255826" y="2530557"/>
            <a:ext cx="1844566" cy="332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23895" t="10376" r="7644" b="15486"/>
          <a:stretch/>
        </p:blipFill>
        <p:spPr bwMode="auto">
          <a:xfrm>
            <a:off x="683568" y="2530557"/>
            <a:ext cx="5468317" cy="33293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CaixaDeTexto 9"/>
          <p:cNvSpPr txBox="1"/>
          <p:nvPr/>
        </p:nvSpPr>
        <p:spPr>
          <a:xfrm>
            <a:off x="664795" y="5859940"/>
            <a:ext cx="7435597" cy="1123384"/>
          </a:xfrm>
          <a:prstGeom prst="rect">
            <a:avLst/>
          </a:prstGeom>
          <a:noFill/>
        </p:spPr>
        <p:txBody>
          <a:bodyPr wrap="square" rtlCol="0">
            <a:spAutoFit/>
          </a:bodyPr>
          <a:lstStyle/>
          <a:p>
            <a:pPr algn="just"/>
            <a:r>
              <a:rPr lang="pt-BR" sz="1400" smtClean="0">
                <a:latin typeface="Times New Roman" panose="02020603050405020304" pitchFamily="18" charset="0"/>
                <a:cs typeface="Times New Roman" panose="02020603050405020304" pitchFamily="18" charset="0"/>
              </a:rPr>
              <a:t>Figura </a:t>
            </a:r>
            <a:r>
              <a:rPr lang="pt-BR" sz="1400" smtClean="0">
                <a:latin typeface="Times New Roman" panose="02020603050405020304" pitchFamily="18" charset="0"/>
                <a:cs typeface="Times New Roman" panose="02020603050405020304" pitchFamily="18" charset="0"/>
              </a:rPr>
              <a:t>2. </a:t>
            </a:r>
            <a:r>
              <a:rPr lang="pt-BR" sz="1400" smtClean="0">
                <a:latin typeface="Times New Roman" panose="02020603050405020304" pitchFamily="18" charset="0"/>
                <a:cs typeface="Times New Roman" panose="02020603050405020304" pitchFamily="18" charset="0"/>
              </a:rPr>
              <a:t>A. </a:t>
            </a:r>
            <a:r>
              <a:rPr lang="pt-BR" sz="1400">
                <a:latin typeface="Times New Roman" panose="02020603050405020304" pitchFamily="18" charset="0"/>
                <a:cs typeface="Times New Roman" panose="02020603050405020304" pitchFamily="18" charset="0"/>
              </a:rPr>
              <a:t>Vista aerea do Campus do Instituto Federal de Educação, Ciência e Tecnologia do Amazonas – IFAM Campus Manaus Zona/ Leste. Manaus, 2016. Fonte: Google </a:t>
            </a:r>
            <a:r>
              <a:rPr lang="pt-BR" sz="1400" smtClean="0">
                <a:latin typeface="Times New Roman" panose="02020603050405020304" pitchFamily="18" charset="0"/>
                <a:cs typeface="Times New Roman" panose="02020603050405020304" pitchFamily="18" charset="0"/>
              </a:rPr>
              <a:t>Earth; B. Laboratório de Biologia (IFAM</a:t>
            </a:r>
            <a:r>
              <a:rPr lang="pt-BR" sz="1400" smtClean="0">
                <a:latin typeface="Times New Roman" panose="02020603050405020304" pitchFamily="18" charset="0"/>
                <a:cs typeface="Times New Roman" panose="02020603050405020304" pitchFamily="18" charset="0"/>
              </a:rPr>
              <a:t>).</a:t>
            </a:r>
            <a:endParaRPr lang="pt-BR" sz="1400">
              <a:latin typeface="Times New Roman" panose="02020603050405020304" pitchFamily="18" charset="0"/>
              <a:cs typeface="Times New Roman" panose="02020603050405020304" pitchFamily="18" charset="0"/>
            </a:endParaRPr>
          </a:p>
          <a:p>
            <a:pPr algn="just"/>
            <a:r>
              <a:rPr lang="pt-BR" sz="1400" smtClean="0">
                <a:latin typeface="Times New Roman" panose="02020603050405020304" pitchFamily="18" charset="0"/>
                <a:cs typeface="Times New Roman" panose="02020603050405020304" pitchFamily="18" charset="0"/>
              </a:rPr>
              <a:t>. </a:t>
            </a:r>
          </a:p>
          <a:p>
            <a:pPr algn="just"/>
            <a:endParaRPr lang="pt-BR" sz="1100">
              <a:latin typeface="Times New Roman" panose="02020603050405020304" pitchFamily="18" charset="0"/>
              <a:cs typeface="Times New Roman" panose="02020603050405020304" pitchFamily="18" charset="0"/>
            </a:endParaRPr>
          </a:p>
        </p:txBody>
      </p:sp>
      <p:sp>
        <p:nvSpPr>
          <p:cNvPr id="11" name="CaixaDeTexto 10"/>
          <p:cNvSpPr txBox="1"/>
          <p:nvPr/>
        </p:nvSpPr>
        <p:spPr>
          <a:xfrm>
            <a:off x="667802" y="2525842"/>
            <a:ext cx="360040" cy="276999"/>
          </a:xfrm>
          <a:prstGeom prst="rect">
            <a:avLst/>
          </a:prstGeom>
          <a:solidFill>
            <a:schemeClr val="bg1"/>
          </a:solidFill>
        </p:spPr>
        <p:txBody>
          <a:bodyPr wrap="square" rtlCol="0">
            <a:spAutoFit/>
          </a:bodyPr>
          <a:lstStyle/>
          <a:p>
            <a:r>
              <a:rPr lang="pt-BR" sz="1200" b="1" smtClean="0"/>
              <a:t> A</a:t>
            </a:r>
            <a:endParaRPr lang="pt-BR" sz="1200" b="1"/>
          </a:p>
        </p:txBody>
      </p:sp>
      <p:sp>
        <p:nvSpPr>
          <p:cNvPr id="12" name="CaixaDeTexto 11"/>
          <p:cNvSpPr txBox="1"/>
          <p:nvPr/>
        </p:nvSpPr>
        <p:spPr>
          <a:xfrm>
            <a:off x="6165479" y="2534456"/>
            <a:ext cx="360040" cy="276999"/>
          </a:xfrm>
          <a:prstGeom prst="rect">
            <a:avLst/>
          </a:prstGeom>
          <a:solidFill>
            <a:schemeClr val="bg1"/>
          </a:solidFill>
        </p:spPr>
        <p:txBody>
          <a:bodyPr wrap="square" rtlCol="0">
            <a:spAutoFit/>
          </a:bodyPr>
          <a:lstStyle/>
          <a:p>
            <a:r>
              <a:rPr lang="pt-BR" sz="1200" b="1" smtClean="0"/>
              <a:t> B</a:t>
            </a:r>
            <a:endParaRPr lang="pt-BR" sz="1200" b="1"/>
          </a:p>
        </p:txBody>
      </p:sp>
    </p:spTree>
    <p:extLst>
      <p:ext uri="{BB962C8B-B14F-4D97-AF65-F5344CB8AC3E}">
        <p14:creationId xmlns:p14="http://schemas.microsoft.com/office/powerpoint/2010/main" val="2587924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smtClean="0">
                <a:latin typeface="Times New Roman" panose="02020603050405020304" pitchFamily="18" charset="0"/>
                <a:cs typeface="Times New Roman" panose="02020603050405020304" pitchFamily="18" charset="0"/>
              </a:rPr>
              <a:t>Material e métodos</a:t>
            </a:r>
            <a:endParaRPr lang="pt-BR" b="1">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p:txBody>
          <a:bodyPr>
            <a:normAutofit/>
          </a:bodyPr>
          <a:lstStyle/>
          <a:p>
            <a:pPr algn="just"/>
            <a:r>
              <a:rPr lang="pt-BR" smtClean="0">
                <a:latin typeface="Times New Roman" panose="02020603050405020304" pitchFamily="18" charset="0"/>
                <a:cs typeface="Times New Roman" panose="02020603050405020304" pitchFamily="18" charset="0"/>
              </a:rPr>
              <a:t>Delineamento experimental</a:t>
            </a:r>
          </a:p>
        </p:txBody>
      </p:sp>
      <p:graphicFrame>
        <p:nvGraphicFramePr>
          <p:cNvPr id="5" name="Diagrama 4"/>
          <p:cNvGraphicFramePr/>
          <p:nvPr>
            <p:extLst>
              <p:ext uri="{D42A27DB-BD31-4B8C-83A1-F6EECF244321}">
                <p14:modId xmlns:p14="http://schemas.microsoft.com/office/powerpoint/2010/main" val="773184577"/>
              </p:ext>
            </p:extLst>
          </p:nvPr>
        </p:nvGraphicFramePr>
        <p:xfrm>
          <a:off x="-108520" y="2564904"/>
          <a:ext cx="5832648" cy="3631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1231" t="14162" r="36011" b="8150"/>
          <a:stretch/>
        </p:blipFill>
        <p:spPr bwMode="auto">
          <a:xfrm>
            <a:off x="5987008" y="2627968"/>
            <a:ext cx="2185391" cy="28578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aixaDeTexto 7"/>
          <p:cNvSpPr txBox="1"/>
          <p:nvPr/>
        </p:nvSpPr>
        <p:spPr>
          <a:xfrm>
            <a:off x="5987009" y="5478323"/>
            <a:ext cx="2185390" cy="830997"/>
          </a:xfrm>
          <a:prstGeom prst="rect">
            <a:avLst/>
          </a:prstGeom>
          <a:noFill/>
        </p:spPr>
        <p:txBody>
          <a:bodyPr wrap="square" rtlCol="0">
            <a:spAutoFit/>
          </a:bodyPr>
          <a:lstStyle/>
          <a:p>
            <a:pPr algn="just"/>
            <a:r>
              <a:rPr lang="pt-BR" sz="1600" smtClean="0">
                <a:latin typeface="Times New Roman" panose="02020603050405020304" pitchFamily="18" charset="0"/>
                <a:cs typeface="Times New Roman" panose="02020603050405020304" pitchFamily="18" charset="0"/>
              </a:rPr>
              <a:t>Figura 3. Disposição das bandejas nas bancadas.</a:t>
            </a:r>
            <a:endParaRPr lang="pt-BR" sz="1600">
              <a:latin typeface="Times New Roman" panose="02020603050405020304" pitchFamily="18" charset="0"/>
              <a:cs typeface="Times New Roman" panose="02020603050405020304" pitchFamily="18" charset="0"/>
            </a:endParaRPr>
          </a:p>
        </p:txBody>
      </p:sp>
      <p:sp>
        <p:nvSpPr>
          <p:cNvPr id="9" name="Retângulo 8"/>
          <p:cNvSpPr/>
          <p:nvPr/>
        </p:nvSpPr>
        <p:spPr>
          <a:xfrm rot="16200000">
            <a:off x="6841443" y="3949720"/>
            <a:ext cx="2905115" cy="261610"/>
          </a:xfrm>
          <a:prstGeom prst="rect">
            <a:avLst/>
          </a:prstGeom>
        </p:spPr>
        <p:txBody>
          <a:bodyPr wrap="square">
            <a:spAutoFit/>
          </a:bodyPr>
          <a:lstStyle/>
          <a:p>
            <a:r>
              <a:rPr lang="pt-BR" sz="1100" smtClean="0">
                <a:latin typeface="Times New Roman" panose="02020603050405020304" pitchFamily="18" charset="0"/>
                <a:cs typeface="Times New Roman" panose="02020603050405020304" pitchFamily="18" charset="0"/>
              </a:rPr>
              <a:t>Foto: Cleber Corrêa </a:t>
            </a:r>
            <a:endParaRPr lang="pt-BR" sz="1100">
              <a:latin typeface="Times New Roman" panose="02020603050405020304" pitchFamily="18" charset="0"/>
              <a:cs typeface="Times New Roman" panose="02020603050405020304" pitchFamily="18" charset="0"/>
            </a:endParaRPr>
          </a:p>
        </p:txBody>
      </p:sp>
      <p:sp>
        <p:nvSpPr>
          <p:cNvPr id="10" name="Espaço Reservado para Número de Slide 9"/>
          <p:cNvSpPr>
            <a:spLocks noGrp="1"/>
          </p:cNvSpPr>
          <p:nvPr>
            <p:ph type="sldNum" sz="quarter" idx="12"/>
          </p:nvPr>
        </p:nvSpPr>
        <p:spPr/>
        <p:txBody>
          <a:bodyPr/>
          <a:lstStyle/>
          <a:p>
            <a:fld id="{152BA117-F174-442C-866D-94D5363AAD1B}" type="slidenum">
              <a:rPr lang="pt-BR" smtClean="0"/>
              <a:t>5</a:t>
            </a:fld>
            <a:endParaRPr lang="pt-BR"/>
          </a:p>
        </p:txBody>
      </p:sp>
    </p:spTree>
    <p:extLst>
      <p:ext uri="{BB962C8B-B14F-4D97-AF65-F5344CB8AC3E}">
        <p14:creationId xmlns:p14="http://schemas.microsoft.com/office/powerpoint/2010/main" val="1766981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a:latin typeface="Times New Roman" panose="02020603050405020304" pitchFamily="18" charset="0"/>
                <a:cs typeface="Times New Roman" panose="02020603050405020304" pitchFamily="18" charset="0"/>
              </a:rPr>
              <a:t>Material e métodos</a:t>
            </a:r>
            <a:endParaRPr lang="pt-BR"/>
          </a:p>
        </p:txBody>
      </p:sp>
      <p:sp>
        <p:nvSpPr>
          <p:cNvPr id="3" name="Espaço Reservado para Conteúdo 2"/>
          <p:cNvSpPr>
            <a:spLocks noGrp="1"/>
          </p:cNvSpPr>
          <p:nvPr>
            <p:ph idx="1"/>
          </p:nvPr>
        </p:nvSpPr>
        <p:spPr/>
        <p:txBody>
          <a:bodyPr>
            <a:normAutofit/>
          </a:bodyPr>
          <a:lstStyle/>
          <a:p>
            <a:r>
              <a:rPr lang="pt-BR" smtClean="0">
                <a:latin typeface="Times New Roman" panose="02020603050405020304" pitchFamily="18" charset="0"/>
                <a:cs typeface="Times New Roman" panose="02020603050405020304" pitchFamily="18" charset="0"/>
              </a:rPr>
              <a:t>Parâmetros avaliados </a:t>
            </a:r>
            <a:endParaRPr lang="pt-BR">
              <a:latin typeface="Times New Roman" panose="02020603050405020304" pitchFamily="18" charset="0"/>
              <a:cs typeface="Times New Roman" panose="02020603050405020304" pitchFamily="18" charset="0"/>
            </a:endParaRPr>
          </a:p>
          <a:p>
            <a:endParaRPr lang="pt-BR"/>
          </a:p>
          <a:p>
            <a:endParaRPr lang="pt-BR"/>
          </a:p>
        </p:txBody>
      </p:sp>
      <p:graphicFrame>
        <p:nvGraphicFramePr>
          <p:cNvPr id="4" name="Diagrama 3"/>
          <p:cNvGraphicFramePr/>
          <p:nvPr>
            <p:extLst>
              <p:ext uri="{D42A27DB-BD31-4B8C-83A1-F6EECF244321}">
                <p14:modId xmlns:p14="http://schemas.microsoft.com/office/powerpoint/2010/main" val="2779840468"/>
              </p:ext>
            </p:extLst>
          </p:nvPr>
        </p:nvGraphicFramePr>
        <p:xfrm>
          <a:off x="1727684" y="2348880"/>
          <a:ext cx="5688632" cy="3775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ço Reservado para Número de Slide 5"/>
          <p:cNvSpPr>
            <a:spLocks noGrp="1"/>
          </p:cNvSpPr>
          <p:nvPr>
            <p:ph type="sldNum" sz="quarter" idx="12"/>
          </p:nvPr>
        </p:nvSpPr>
        <p:spPr/>
        <p:txBody>
          <a:bodyPr/>
          <a:lstStyle/>
          <a:p>
            <a:fld id="{152BA117-F174-442C-866D-94D5363AAD1B}" type="slidenum">
              <a:rPr lang="pt-BR" smtClean="0"/>
              <a:t>6</a:t>
            </a:fld>
            <a:endParaRPr lang="pt-BR"/>
          </a:p>
        </p:txBody>
      </p:sp>
    </p:spTree>
    <p:extLst>
      <p:ext uri="{BB962C8B-B14F-4D97-AF65-F5344CB8AC3E}">
        <p14:creationId xmlns:p14="http://schemas.microsoft.com/office/powerpoint/2010/main" val="1068825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a:latin typeface="Times New Roman" panose="02020603050405020304" pitchFamily="18" charset="0"/>
                <a:cs typeface="Times New Roman" panose="02020603050405020304" pitchFamily="18" charset="0"/>
              </a:rPr>
              <a:t>Material e métodos</a:t>
            </a:r>
            <a:endParaRPr lang="pt-BR"/>
          </a:p>
        </p:txBody>
      </p:sp>
      <p:sp>
        <p:nvSpPr>
          <p:cNvPr id="3" name="Espaço Reservado para Conteúdo 2"/>
          <p:cNvSpPr>
            <a:spLocks noGrp="1"/>
          </p:cNvSpPr>
          <p:nvPr>
            <p:ph idx="1"/>
          </p:nvPr>
        </p:nvSpPr>
        <p:spPr/>
        <p:txBody>
          <a:bodyPr>
            <a:normAutofit/>
          </a:bodyPr>
          <a:lstStyle/>
          <a:p>
            <a:pPr>
              <a:spcBef>
                <a:spcPts val="0"/>
              </a:spcBef>
            </a:pPr>
            <a:r>
              <a:rPr lang="pt-BR" smtClean="0">
                <a:latin typeface="Times New Roman" panose="02020603050405020304" pitchFamily="18" charset="0"/>
                <a:cs typeface="Times New Roman" panose="02020603050405020304" pitchFamily="18" charset="0"/>
              </a:rPr>
              <a:t>Avaliação</a:t>
            </a:r>
          </a:p>
          <a:p>
            <a:pPr>
              <a:spcBef>
                <a:spcPts val="0"/>
              </a:spcBef>
            </a:pPr>
            <a:endParaRPr lang="pt-BR" sz="2400" b="1">
              <a:latin typeface="Times New Roman" panose="02020603050405020304" pitchFamily="18" charset="0"/>
              <a:cs typeface="Times New Roman" panose="02020603050405020304" pitchFamily="18" charset="0"/>
            </a:endParaRPr>
          </a:p>
          <a:p>
            <a:pPr>
              <a:spcBef>
                <a:spcPts val="0"/>
              </a:spcBef>
              <a:buFont typeface="Wingdings" panose="05000000000000000000" pitchFamily="2" charset="2"/>
              <a:buChar char="ü"/>
            </a:pPr>
            <a:r>
              <a:rPr lang="pt-BR" sz="2000" b="1" smtClean="0">
                <a:latin typeface="Times New Roman" panose="02020603050405020304" pitchFamily="18" charset="0"/>
                <a:cs typeface="Times New Roman" panose="02020603050405020304" pitchFamily="18" charset="0"/>
              </a:rPr>
              <a:t>Porcentagem de emergência (E%)</a:t>
            </a:r>
          </a:p>
          <a:p>
            <a:pPr marL="0" indent="0">
              <a:spcBef>
                <a:spcPts val="0"/>
              </a:spcBef>
              <a:buNone/>
            </a:pPr>
            <a:endParaRPr lang="pt-BR" sz="2000" b="1">
              <a:latin typeface="Times New Roman" panose="02020603050405020304" pitchFamily="18" charset="0"/>
              <a:cs typeface="Times New Roman" panose="02020603050405020304" pitchFamily="18" charset="0"/>
            </a:endParaRPr>
          </a:p>
          <a:p>
            <a:pPr algn="just">
              <a:spcBef>
                <a:spcPts val="0"/>
              </a:spcBef>
              <a:buBlip>
                <a:blip r:embed="rId2"/>
              </a:buBlip>
            </a:pPr>
            <a:r>
              <a:rPr lang="pt-BR" sz="2000" smtClean="0">
                <a:latin typeface="Times New Roman" panose="02020603050405020304" pitchFamily="18" charset="0"/>
                <a:cs typeface="Times New Roman" panose="02020603050405020304" pitchFamily="18" charset="0"/>
              </a:rPr>
              <a:t>Contagem do número de sementes emergidas que se apresentavam bem formadas e com os cotilédones abertos. </a:t>
            </a:r>
          </a:p>
          <a:p>
            <a:pPr algn="just">
              <a:spcBef>
                <a:spcPts val="0"/>
              </a:spcBef>
            </a:pPr>
            <a:endParaRPr lang="pt-BR" sz="2000">
              <a:latin typeface="Times New Roman" panose="02020603050405020304" pitchFamily="18" charset="0"/>
              <a:cs typeface="Times New Roman" panose="02020603050405020304" pitchFamily="18" charset="0"/>
            </a:endParaRPr>
          </a:p>
          <a:p>
            <a:pPr algn="just">
              <a:spcBef>
                <a:spcPts val="0"/>
              </a:spcBef>
              <a:buFont typeface="Wingdings" panose="05000000000000000000" pitchFamily="2" charset="2"/>
              <a:buChar char="ü"/>
            </a:pPr>
            <a:r>
              <a:rPr lang="pt-BR" sz="2000" b="1">
                <a:latin typeface="Times New Roman" panose="02020603050405020304" pitchFamily="18" charset="0"/>
                <a:cs typeface="Times New Roman" panose="02020603050405020304" pitchFamily="18" charset="0"/>
              </a:rPr>
              <a:t>Índice de velocidade de emergência (IVE)</a:t>
            </a:r>
          </a:p>
          <a:p>
            <a:pPr algn="just">
              <a:spcBef>
                <a:spcPts val="0"/>
              </a:spcBef>
            </a:pPr>
            <a:endParaRPr lang="pt-BR" sz="2000">
              <a:latin typeface="Times New Roman" panose="02020603050405020304" pitchFamily="18" charset="0"/>
              <a:cs typeface="Times New Roman" panose="02020603050405020304" pitchFamily="18" charset="0"/>
            </a:endParaRPr>
          </a:p>
          <a:p>
            <a:pPr algn="just">
              <a:spcBef>
                <a:spcPts val="0"/>
              </a:spcBef>
              <a:buBlip>
                <a:blip r:embed="rId2"/>
              </a:buBlip>
            </a:pPr>
            <a:r>
              <a:rPr lang="pt-BR" sz="2000">
                <a:latin typeface="Times New Roman" panose="02020603050405020304" pitchFamily="18" charset="0"/>
                <a:cs typeface="Times New Roman" panose="02020603050405020304" pitchFamily="18" charset="0"/>
              </a:rPr>
              <a:t>Fórmula proposta por </a:t>
            </a:r>
            <a:r>
              <a:rPr lang="pt-BR" sz="2000" smtClean="0">
                <a:latin typeface="Times New Roman" panose="02020603050405020304" pitchFamily="18" charset="0"/>
                <a:cs typeface="Times New Roman" panose="02020603050405020304" pitchFamily="18" charset="0"/>
              </a:rPr>
              <a:t>Maguire (1962), sendo </a:t>
            </a:r>
            <a:r>
              <a:rPr lang="pt-BR" sz="2000">
                <a:latin typeface="Times New Roman" panose="02020603050405020304" pitchFamily="18" charset="0"/>
                <a:cs typeface="Times New Roman" panose="02020603050405020304" pitchFamily="18" charset="0"/>
              </a:rPr>
              <a:t>I.V.E.= (G</a:t>
            </a:r>
            <a:r>
              <a:rPr lang="pt-BR" sz="2000" baseline="-25000">
                <a:latin typeface="Times New Roman" panose="02020603050405020304" pitchFamily="18" charset="0"/>
                <a:cs typeface="Times New Roman" panose="02020603050405020304" pitchFamily="18" charset="0"/>
              </a:rPr>
              <a:t>1</a:t>
            </a:r>
            <a:r>
              <a:rPr lang="pt-BR" sz="2000">
                <a:latin typeface="Times New Roman" panose="02020603050405020304" pitchFamily="18" charset="0"/>
                <a:cs typeface="Times New Roman" panose="02020603050405020304" pitchFamily="18" charset="0"/>
              </a:rPr>
              <a:t>/N</a:t>
            </a:r>
            <a:r>
              <a:rPr lang="pt-BR" sz="2000" baseline="-25000">
                <a:latin typeface="Times New Roman" panose="02020603050405020304" pitchFamily="18" charset="0"/>
                <a:cs typeface="Times New Roman" panose="02020603050405020304" pitchFamily="18" charset="0"/>
              </a:rPr>
              <a:t>1</a:t>
            </a:r>
            <a:r>
              <a:rPr lang="pt-BR" sz="2000">
                <a:latin typeface="Times New Roman" panose="02020603050405020304" pitchFamily="18" charset="0"/>
                <a:cs typeface="Times New Roman" panose="02020603050405020304" pitchFamily="18" charset="0"/>
              </a:rPr>
              <a:t>)+ (G</a:t>
            </a:r>
            <a:r>
              <a:rPr lang="pt-BR" sz="2000" baseline="-25000">
                <a:latin typeface="Times New Roman" panose="02020603050405020304" pitchFamily="18" charset="0"/>
                <a:cs typeface="Times New Roman" panose="02020603050405020304" pitchFamily="18" charset="0"/>
              </a:rPr>
              <a:t>2</a:t>
            </a:r>
            <a:r>
              <a:rPr lang="pt-BR" sz="2000">
                <a:latin typeface="Times New Roman" panose="02020603050405020304" pitchFamily="18" charset="0"/>
                <a:cs typeface="Times New Roman" panose="02020603050405020304" pitchFamily="18" charset="0"/>
              </a:rPr>
              <a:t>/N</a:t>
            </a:r>
            <a:r>
              <a:rPr lang="pt-BR" sz="2000" baseline="-25000">
                <a:latin typeface="Times New Roman" panose="02020603050405020304" pitchFamily="18" charset="0"/>
                <a:cs typeface="Times New Roman" panose="02020603050405020304" pitchFamily="18" charset="0"/>
              </a:rPr>
              <a:t>2</a:t>
            </a:r>
            <a:r>
              <a:rPr lang="pt-BR" sz="2000">
                <a:latin typeface="Times New Roman" panose="02020603050405020304" pitchFamily="18" charset="0"/>
                <a:cs typeface="Times New Roman" panose="02020603050405020304" pitchFamily="18" charset="0"/>
              </a:rPr>
              <a:t>)+ ... + (G</a:t>
            </a:r>
            <a:r>
              <a:rPr lang="pt-BR" sz="2000" baseline="-25000">
                <a:latin typeface="Times New Roman" panose="02020603050405020304" pitchFamily="18" charset="0"/>
                <a:cs typeface="Times New Roman" panose="02020603050405020304" pitchFamily="18" charset="0"/>
              </a:rPr>
              <a:t>n</a:t>
            </a:r>
            <a:r>
              <a:rPr lang="pt-BR" sz="2000">
                <a:latin typeface="Times New Roman" panose="02020603050405020304" pitchFamily="18" charset="0"/>
                <a:cs typeface="Times New Roman" panose="02020603050405020304" pitchFamily="18" charset="0"/>
              </a:rPr>
              <a:t>/N</a:t>
            </a:r>
            <a:r>
              <a:rPr lang="pt-BR" sz="2000" baseline="-25000">
                <a:latin typeface="Times New Roman" panose="02020603050405020304" pitchFamily="18" charset="0"/>
                <a:cs typeface="Times New Roman" panose="02020603050405020304" pitchFamily="18" charset="0"/>
              </a:rPr>
              <a:t>n</a:t>
            </a:r>
            <a:r>
              <a:rPr lang="pt-BR" sz="2000">
                <a:latin typeface="Times New Roman" panose="02020603050405020304" pitchFamily="18" charset="0"/>
                <a:cs typeface="Times New Roman" panose="02020603050405020304" pitchFamily="18" charset="0"/>
              </a:rPr>
              <a:t>), em que:</a:t>
            </a:r>
          </a:p>
          <a:p>
            <a:pPr algn="just">
              <a:spcBef>
                <a:spcPts val="0"/>
              </a:spcBef>
            </a:pPr>
            <a:endParaRPr lang="pt-BR" sz="2400">
              <a:latin typeface="Times New Roman" panose="02020603050405020304" pitchFamily="18" charset="0"/>
              <a:cs typeface="Times New Roman" panose="02020603050405020304" pitchFamily="18" charset="0"/>
            </a:endParaRPr>
          </a:p>
          <a:p>
            <a:pPr algn="just">
              <a:spcBef>
                <a:spcPts val="0"/>
              </a:spcBef>
            </a:pPr>
            <a:endParaRPr lang="pt-BR" sz="2400">
              <a:latin typeface="Times New Roman" panose="02020603050405020304" pitchFamily="18" charset="0"/>
              <a:cs typeface="Times New Roman" panose="02020603050405020304" pitchFamily="18" charset="0"/>
            </a:endParaRPr>
          </a:p>
          <a:p>
            <a:pPr algn="just">
              <a:spcBef>
                <a:spcPts val="0"/>
              </a:spcBef>
            </a:pPr>
            <a:endParaRPr lang="pt-BR" sz="2400" smtClean="0">
              <a:latin typeface="Times New Roman" panose="02020603050405020304" pitchFamily="18" charset="0"/>
              <a:cs typeface="Times New Roman" panose="02020603050405020304" pitchFamily="18" charset="0"/>
            </a:endParaRPr>
          </a:p>
          <a:p>
            <a:pPr algn="just">
              <a:spcBef>
                <a:spcPts val="0"/>
              </a:spcBef>
            </a:pPr>
            <a:endParaRPr lang="pt-BR" sz="2400">
              <a:latin typeface="Times New Roman" panose="02020603050405020304" pitchFamily="18" charset="0"/>
              <a:cs typeface="Times New Roman" panose="02020603050405020304" pitchFamily="18" charset="0"/>
            </a:endParaRPr>
          </a:p>
          <a:p>
            <a:pPr marL="0" indent="0" algn="just">
              <a:spcBef>
                <a:spcPts val="0"/>
              </a:spcBef>
              <a:buNone/>
            </a:pPr>
            <a:endParaRPr lang="pt-BR" sz="2400">
              <a:latin typeface="Times New Roman" panose="02020603050405020304" pitchFamily="18" charset="0"/>
              <a:cs typeface="Times New Roman" panose="02020603050405020304" pitchFamily="18" charset="0"/>
            </a:endParaRPr>
          </a:p>
        </p:txBody>
      </p:sp>
      <p:sp>
        <p:nvSpPr>
          <p:cNvPr id="5" name="Retângulo 4"/>
          <p:cNvSpPr/>
          <p:nvPr/>
        </p:nvSpPr>
        <p:spPr>
          <a:xfrm>
            <a:off x="2483768" y="5397023"/>
            <a:ext cx="4572000" cy="1200329"/>
          </a:xfrm>
          <a:prstGeom prst="rect">
            <a:avLst/>
          </a:prstGeom>
        </p:spPr>
        <p:txBody>
          <a:bodyPr>
            <a:spAutoFit/>
          </a:bodyPr>
          <a:lstStyle/>
          <a:p>
            <a:r>
              <a:rPr lang="pt-BR" smtClean="0">
                <a:latin typeface="Times New Roman" panose="02020603050405020304" pitchFamily="18" charset="0"/>
                <a:cs typeface="Times New Roman" panose="02020603050405020304" pitchFamily="18" charset="0"/>
              </a:rPr>
              <a:t>G </a:t>
            </a:r>
            <a:r>
              <a:rPr lang="pt-BR">
                <a:latin typeface="Times New Roman" panose="02020603050405020304" pitchFamily="18" charset="0"/>
                <a:cs typeface="Times New Roman" panose="02020603050405020304" pitchFamily="18" charset="0"/>
              </a:rPr>
              <a:t>= número de plântulas normais computadas nas contagens</a:t>
            </a:r>
            <a:r>
              <a:rPr lang="pt-BR" smtClean="0">
                <a:latin typeface="Times New Roman" panose="02020603050405020304" pitchFamily="18" charset="0"/>
                <a:cs typeface="Times New Roman" panose="02020603050405020304" pitchFamily="18" charset="0"/>
              </a:rPr>
              <a:t>;</a:t>
            </a:r>
            <a:endParaRPr lang="pt-BR">
              <a:latin typeface="Times New Roman" panose="02020603050405020304" pitchFamily="18" charset="0"/>
              <a:cs typeface="Times New Roman" panose="02020603050405020304" pitchFamily="18" charset="0"/>
            </a:endParaRPr>
          </a:p>
          <a:p>
            <a:r>
              <a:rPr lang="pt-BR">
                <a:latin typeface="Times New Roman" panose="02020603050405020304" pitchFamily="18" charset="0"/>
                <a:cs typeface="Times New Roman" panose="02020603050405020304" pitchFamily="18" charset="0"/>
              </a:rPr>
              <a:t>N = número de dias da semeadura à 1ª, 2ª... enésima avaliação.</a:t>
            </a:r>
          </a:p>
        </p:txBody>
      </p:sp>
      <p:sp>
        <p:nvSpPr>
          <p:cNvPr id="7" name="Espaço Reservado para Número de Slide 6"/>
          <p:cNvSpPr>
            <a:spLocks noGrp="1"/>
          </p:cNvSpPr>
          <p:nvPr>
            <p:ph type="sldNum" sz="quarter" idx="12"/>
          </p:nvPr>
        </p:nvSpPr>
        <p:spPr/>
        <p:txBody>
          <a:bodyPr/>
          <a:lstStyle/>
          <a:p>
            <a:fld id="{152BA117-F174-442C-866D-94D5363AAD1B}" type="slidenum">
              <a:rPr lang="pt-BR" smtClean="0"/>
              <a:t>7</a:t>
            </a:fld>
            <a:endParaRPr lang="pt-BR"/>
          </a:p>
        </p:txBody>
      </p:sp>
    </p:spTree>
    <p:extLst>
      <p:ext uri="{BB962C8B-B14F-4D97-AF65-F5344CB8AC3E}">
        <p14:creationId xmlns:p14="http://schemas.microsoft.com/office/powerpoint/2010/main" val="108747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a:latin typeface="Times New Roman" panose="02020603050405020304" pitchFamily="18" charset="0"/>
                <a:cs typeface="Times New Roman" panose="02020603050405020304" pitchFamily="18" charset="0"/>
              </a:rPr>
              <a:t>Material e métodos</a:t>
            </a:r>
            <a:endParaRPr lang="pt-B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50" t="22807" r="24913" b="19737"/>
          <a:stretch/>
        </p:blipFill>
        <p:spPr bwMode="auto">
          <a:xfrm>
            <a:off x="5894060" y="3081497"/>
            <a:ext cx="2564254" cy="149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57010" y="3064695"/>
            <a:ext cx="2542992"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227"/>
          <a:stretch/>
        </p:blipFill>
        <p:spPr bwMode="auto">
          <a:xfrm>
            <a:off x="3266692" y="3081497"/>
            <a:ext cx="2666010" cy="149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ço Reservado para Conteúd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BR" smtClean="0">
                <a:latin typeface="Times New Roman" panose="02020603050405020304" pitchFamily="18" charset="0"/>
                <a:cs typeface="Times New Roman" panose="02020603050405020304" pitchFamily="18" charset="0"/>
              </a:rPr>
              <a:t>Avaliação </a:t>
            </a:r>
          </a:p>
          <a:p>
            <a:endParaRPr lang="pt-BR" smtClean="0">
              <a:latin typeface="Times New Roman" panose="02020603050405020304" pitchFamily="18" charset="0"/>
              <a:cs typeface="Times New Roman" panose="02020603050405020304" pitchFamily="18" charset="0"/>
            </a:endParaRPr>
          </a:p>
          <a:p>
            <a:endParaRPr lang="pt-BR">
              <a:latin typeface="Times New Roman" panose="02020603050405020304" pitchFamily="18" charset="0"/>
              <a:cs typeface="Times New Roman" panose="02020603050405020304" pitchFamily="18" charset="0"/>
            </a:endParaRPr>
          </a:p>
        </p:txBody>
      </p:sp>
      <p:sp>
        <p:nvSpPr>
          <p:cNvPr id="4" name="CaixaDeTexto 3"/>
          <p:cNvSpPr txBox="1"/>
          <p:nvPr/>
        </p:nvSpPr>
        <p:spPr>
          <a:xfrm>
            <a:off x="611560" y="4509120"/>
            <a:ext cx="7862520" cy="584775"/>
          </a:xfrm>
          <a:prstGeom prst="rect">
            <a:avLst/>
          </a:prstGeom>
          <a:noFill/>
        </p:spPr>
        <p:txBody>
          <a:bodyPr wrap="square" rtlCol="0">
            <a:spAutoFit/>
          </a:bodyPr>
          <a:lstStyle/>
          <a:p>
            <a:pPr algn="just"/>
            <a:r>
              <a:rPr lang="pt-BR" sz="1600" smtClean="0">
                <a:latin typeface="Times New Roman" panose="02020603050405020304" pitchFamily="18" charset="0"/>
                <a:cs typeface="Times New Roman" panose="02020603050405020304" pitchFamily="18" charset="0"/>
              </a:rPr>
              <a:t>Figura 4.  Avaliação  dos parâmetros: A. Comprimento da parte aerea (CPA); B. Comprimento do sistema radicular (CSR); C.  Diâmetro do caule (DC). Fotos: Matheus Caniato.</a:t>
            </a:r>
          </a:p>
        </p:txBody>
      </p:sp>
      <p:sp>
        <p:nvSpPr>
          <p:cNvPr id="8" name="CaixaDeTexto 7"/>
          <p:cNvSpPr txBox="1"/>
          <p:nvPr/>
        </p:nvSpPr>
        <p:spPr>
          <a:xfrm>
            <a:off x="611560" y="3053796"/>
            <a:ext cx="360040" cy="276999"/>
          </a:xfrm>
          <a:prstGeom prst="rect">
            <a:avLst/>
          </a:prstGeom>
          <a:solidFill>
            <a:schemeClr val="bg1"/>
          </a:solidFill>
        </p:spPr>
        <p:txBody>
          <a:bodyPr wrap="square" rtlCol="0">
            <a:spAutoFit/>
          </a:bodyPr>
          <a:lstStyle/>
          <a:p>
            <a:r>
              <a:rPr lang="pt-BR" sz="1200" b="1" smtClean="0"/>
              <a:t> A</a:t>
            </a:r>
            <a:endParaRPr lang="pt-BR" sz="1200" b="1"/>
          </a:p>
        </p:txBody>
      </p:sp>
      <p:sp>
        <p:nvSpPr>
          <p:cNvPr id="15" name="CaixaDeTexto 14"/>
          <p:cNvSpPr txBox="1"/>
          <p:nvPr/>
        </p:nvSpPr>
        <p:spPr>
          <a:xfrm>
            <a:off x="3266692" y="3053795"/>
            <a:ext cx="360040" cy="276999"/>
          </a:xfrm>
          <a:prstGeom prst="rect">
            <a:avLst/>
          </a:prstGeom>
          <a:solidFill>
            <a:schemeClr val="bg1"/>
          </a:solidFill>
        </p:spPr>
        <p:txBody>
          <a:bodyPr wrap="square" rtlCol="0">
            <a:spAutoFit/>
          </a:bodyPr>
          <a:lstStyle/>
          <a:p>
            <a:r>
              <a:rPr lang="pt-BR" sz="1200" b="1" smtClean="0"/>
              <a:t> B</a:t>
            </a:r>
            <a:endParaRPr lang="pt-BR" sz="1200" b="1"/>
          </a:p>
        </p:txBody>
      </p:sp>
      <p:sp>
        <p:nvSpPr>
          <p:cNvPr id="16" name="CaixaDeTexto 15"/>
          <p:cNvSpPr txBox="1"/>
          <p:nvPr/>
        </p:nvSpPr>
        <p:spPr>
          <a:xfrm>
            <a:off x="5894060" y="3038574"/>
            <a:ext cx="360040" cy="276999"/>
          </a:xfrm>
          <a:prstGeom prst="rect">
            <a:avLst/>
          </a:prstGeom>
          <a:solidFill>
            <a:schemeClr val="bg1"/>
          </a:solidFill>
        </p:spPr>
        <p:txBody>
          <a:bodyPr wrap="square" rtlCol="0">
            <a:spAutoFit/>
          </a:bodyPr>
          <a:lstStyle/>
          <a:p>
            <a:r>
              <a:rPr lang="pt-BR" sz="1200" b="1" smtClean="0"/>
              <a:t> C</a:t>
            </a:r>
            <a:endParaRPr lang="pt-BR" sz="1200" b="1"/>
          </a:p>
        </p:txBody>
      </p:sp>
      <p:sp>
        <p:nvSpPr>
          <p:cNvPr id="9" name="Espaço Reservado para Número de Slide 8"/>
          <p:cNvSpPr>
            <a:spLocks noGrp="1"/>
          </p:cNvSpPr>
          <p:nvPr>
            <p:ph type="sldNum" sz="quarter" idx="12"/>
          </p:nvPr>
        </p:nvSpPr>
        <p:spPr/>
        <p:txBody>
          <a:bodyPr/>
          <a:lstStyle/>
          <a:p>
            <a:fld id="{152BA117-F174-442C-866D-94D5363AAD1B}" type="slidenum">
              <a:rPr lang="pt-BR" smtClean="0"/>
              <a:t>8</a:t>
            </a:fld>
            <a:endParaRPr lang="pt-BR"/>
          </a:p>
        </p:txBody>
      </p:sp>
    </p:spTree>
    <p:extLst>
      <p:ext uri="{BB962C8B-B14F-4D97-AF65-F5344CB8AC3E}">
        <p14:creationId xmlns:p14="http://schemas.microsoft.com/office/powerpoint/2010/main" val="4130953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5875"/>
            <a:ext cx="9144000" cy="1109663"/>
          </a:xfrm>
          <a:prstGeom prst="rect">
            <a:avLst/>
          </a:prstGeom>
          <a:solidFill>
            <a:schemeClr val="accent3">
              <a:lumMod val="40000"/>
              <a:lumOff val="60000"/>
              <a:alpha val="3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pt-BR" sz="2200" smtClean="0">
                <a:latin typeface="Times New Roman" pitchFamily="18" charset="0"/>
                <a:cs typeface="Times New Roman" pitchFamily="18" charset="0"/>
              </a:rPr>
              <a:t>  </a:t>
            </a:r>
            <a:endParaRPr lang="pt-BR" altLang="pt-BR" sz="2200" dirty="0" smtClean="0">
              <a:latin typeface="Times New Roman" pitchFamily="18" charset="0"/>
              <a:cs typeface="Times New Roman" pitchFamily="18" charset="0"/>
            </a:endParaRPr>
          </a:p>
        </p:txBody>
      </p:sp>
      <p:sp>
        <p:nvSpPr>
          <p:cNvPr id="2" name="Título 1"/>
          <p:cNvSpPr>
            <a:spLocks noGrp="1"/>
          </p:cNvSpPr>
          <p:nvPr>
            <p:ph type="title"/>
          </p:nvPr>
        </p:nvSpPr>
        <p:spPr/>
        <p:txBody>
          <a:bodyPr/>
          <a:lstStyle/>
          <a:p>
            <a:pPr algn="l"/>
            <a:r>
              <a:rPr lang="pt-BR" b="1" smtClean="0">
                <a:latin typeface="Times New Roman" panose="02020603050405020304" pitchFamily="18" charset="0"/>
                <a:cs typeface="Times New Roman" panose="02020603050405020304" pitchFamily="18" charset="0"/>
              </a:rPr>
              <a:t>Material e métodos</a:t>
            </a:r>
            <a:endParaRPr lang="pt-BR" b="1">
              <a:latin typeface="Times New Roman" panose="02020603050405020304" pitchFamily="18" charset="0"/>
              <a:cs typeface="Times New Roman" panose="02020603050405020304" pitchFamily="18" charset="0"/>
            </a:endParaRPr>
          </a:p>
        </p:txBody>
      </p:sp>
      <p:pic>
        <p:nvPicPr>
          <p:cNvPr id="3075" name="Picture 3"/>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l="27142" t="67433" r="57507" b="13897"/>
          <a:stretch/>
        </p:blipFill>
        <p:spPr bwMode="auto">
          <a:xfrm>
            <a:off x="3083028" y="4005064"/>
            <a:ext cx="2943682" cy="20138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tângulo 3"/>
          <p:cNvSpPr/>
          <p:nvPr/>
        </p:nvSpPr>
        <p:spPr>
          <a:xfrm>
            <a:off x="522421" y="1556792"/>
            <a:ext cx="8064896" cy="2277547"/>
          </a:xfrm>
          <a:prstGeom prst="rect">
            <a:avLst/>
          </a:prstGeom>
        </p:spPr>
        <p:txBody>
          <a:bodyPr wrap="square">
            <a:spAutoFit/>
          </a:bodyPr>
          <a:lstStyle/>
          <a:p>
            <a:pPr algn="just"/>
            <a:r>
              <a:rPr lang="pt-BR" sz="2400" b="1">
                <a:latin typeface="Times New Roman" panose="02020603050405020304" pitchFamily="18" charset="0"/>
                <a:cs typeface="Times New Roman" panose="02020603050405020304" pitchFamily="18" charset="0"/>
              </a:rPr>
              <a:t>E</a:t>
            </a:r>
            <a:r>
              <a:rPr lang="pt-BR" sz="2400" b="1" smtClean="0">
                <a:latin typeface="Times New Roman" panose="02020603050405020304" pitchFamily="18" charset="0"/>
                <a:cs typeface="Times New Roman" panose="02020603050405020304" pitchFamily="18" charset="0"/>
              </a:rPr>
              <a:t>stabilidade </a:t>
            </a:r>
            <a:r>
              <a:rPr lang="pt-BR" sz="2400" b="1">
                <a:latin typeface="Times New Roman" panose="02020603050405020304" pitchFamily="18" charset="0"/>
                <a:cs typeface="Times New Roman" panose="02020603050405020304" pitchFamily="18" charset="0"/>
              </a:rPr>
              <a:t>do </a:t>
            </a:r>
            <a:r>
              <a:rPr lang="pt-BR" sz="2400" b="1" smtClean="0">
                <a:latin typeface="Times New Roman" panose="02020603050405020304" pitchFamily="18" charset="0"/>
                <a:cs typeface="Times New Roman" panose="02020603050405020304" pitchFamily="18" charset="0"/>
              </a:rPr>
              <a:t>torrão</a:t>
            </a:r>
          </a:p>
          <a:p>
            <a:pPr algn="just"/>
            <a:endParaRPr lang="pt-BR" sz="2400">
              <a:latin typeface="Times New Roman" panose="02020603050405020304" pitchFamily="18" charset="0"/>
              <a:cs typeface="Times New Roman" panose="02020603050405020304" pitchFamily="18" charset="0"/>
            </a:endParaRPr>
          </a:p>
          <a:p>
            <a:pPr marL="342900" indent="-342900" algn="just">
              <a:buBlip>
                <a:blip r:embed="rId5"/>
              </a:buBlip>
            </a:pPr>
            <a:r>
              <a:rPr lang="pt-BR" sz="2000" smtClean="0">
                <a:latin typeface="Times New Roman" panose="02020603050405020304" pitchFamily="18" charset="0"/>
                <a:cs typeface="Times New Roman" panose="02020603050405020304" pitchFamily="18" charset="0"/>
              </a:rPr>
              <a:t>Escala de </a:t>
            </a:r>
            <a:r>
              <a:rPr lang="pt-BR" sz="2000">
                <a:latin typeface="Times New Roman" panose="02020603050405020304" pitchFamily="18" charset="0"/>
                <a:cs typeface="Times New Roman" panose="02020603050405020304" pitchFamily="18" charset="0"/>
              </a:rPr>
              <a:t>notas adaptada de Gruszynski (2002</a:t>
            </a:r>
            <a:r>
              <a:rPr lang="pt-BR" sz="2000" smtClean="0">
                <a:latin typeface="Times New Roman" panose="02020603050405020304" pitchFamily="18" charset="0"/>
                <a:cs typeface="Times New Roman" panose="02020603050405020304" pitchFamily="18" charset="0"/>
              </a:rPr>
              <a:t>):</a:t>
            </a:r>
          </a:p>
          <a:p>
            <a:pPr algn="just"/>
            <a:endParaRPr lang="pt-BR" sz="2000" smtClean="0">
              <a:latin typeface="Times New Roman" panose="02020603050405020304" pitchFamily="18" charset="0"/>
              <a:cs typeface="Times New Roman" panose="02020603050405020304" pitchFamily="18" charset="0"/>
            </a:endParaRPr>
          </a:p>
          <a:p>
            <a:pPr algn="just"/>
            <a:r>
              <a:rPr lang="pt-BR" smtClean="0">
                <a:latin typeface="Times New Roman" panose="02020603050405020304" pitchFamily="18" charset="0"/>
                <a:cs typeface="Times New Roman" panose="02020603050405020304" pitchFamily="18" charset="0"/>
              </a:rPr>
              <a:t>1 </a:t>
            </a:r>
            <a:r>
              <a:rPr lang="pt-BR">
                <a:latin typeface="Times New Roman" panose="02020603050405020304" pitchFamily="18" charset="0"/>
                <a:cs typeface="Times New Roman" panose="02020603050405020304" pitchFamily="18" charset="0"/>
              </a:rPr>
              <a:t>= mais de 50% do torrão ficou retido no recipiente</a:t>
            </a:r>
            <a:r>
              <a:rPr lang="pt-BR" smtClean="0">
                <a:latin typeface="Times New Roman" panose="02020603050405020304" pitchFamily="18" charset="0"/>
                <a:cs typeface="Times New Roman" panose="02020603050405020304" pitchFamily="18" charset="0"/>
              </a:rPr>
              <a:t>;</a:t>
            </a:r>
          </a:p>
          <a:p>
            <a:pPr algn="just"/>
            <a:r>
              <a:rPr lang="pt-BR" smtClean="0">
                <a:latin typeface="Times New Roman" panose="02020603050405020304" pitchFamily="18" charset="0"/>
                <a:cs typeface="Times New Roman" panose="02020603050405020304" pitchFamily="18" charset="0"/>
              </a:rPr>
              <a:t>2 </a:t>
            </a:r>
            <a:r>
              <a:rPr lang="pt-BR">
                <a:latin typeface="Times New Roman" panose="02020603050405020304" pitchFamily="18" charset="0"/>
                <a:cs typeface="Times New Roman" panose="02020603050405020304" pitchFamily="18" charset="0"/>
              </a:rPr>
              <a:t>= o torrão se destacou do recipiente, mas não permaneceu coeso </a:t>
            </a:r>
            <a:endParaRPr lang="pt-BR" smtClean="0">
              <a:latin typeface="Times New Roman" panose="02020603050405020304" pitchFamily="18" charset="0"/>
              <a:cs typeface="Times New Roman" panose="02020603050405020304" pitchFamily="18" charset="0"/>
            </a:endParaRPr>
          </a:p>
          <a:p>
            <a:pPr algn="just"/>
            <a:r>
              <a:rPr lang="pt-BR" smtClean="0">
                <a:latin typeface="Times New Roman" panose="02020603050405020304" pitchFamily="18" charset="0"/>
                <a:cs typeface="Times New Roman" panose="02020603050405020304" pitchFamily="18" charset="0"/>
              </a:rPr>
              <a:t>3</a:t>
            </a:r>
            <a:r>
              <a:rPr lang="pt-BR">
                <a:latin typeface="Times New Roman" panose="02020603050405020304" pitchFamily="18" charset="0"/>
                <a:cs typeface="Times New Roman" panose="02020603050405020304" pitchFamily="18" charset="0"/>
              </a:rPr>
              <a:t>= todo o torrão foi destacado do recipiente e mais de 90% dele permaneceu coeso. </a:t>
            </a:r>
          </a:p>
        </p:txBody>
      </p:sp>
      <p:sp>
        <p:nvSpPr>
          <p:cNvPr id="5" name="CaixaDeTexto 4"/>
          <p:cNvSpPr txBox="1"/>
          <p:nvPr/>
        </p:nvSpPr>
        <p:spPr>
          <a:xfrm>
            <a:off x="3050888" y="6030317"/>
            <a:ext cx="3007205" cy="615553"/>
          </a:xfrm>
          <a:prstGeom prst="rect">
            <a:avLst/>
          </a:prstGeom>
          <a:noFill/>
        </p:spPr>
        <p:txBody>
          <a:bodyPr wrap="square" rtlCol="0">
            <a:spAutoFit/>
          </a:bodyPr>
          <a:lstStyle/>
          <a:p>
            <a:pPr algn="just"/>
            <a:r>
              <a:rPr lang="pt-BR" sz="1600" smtClean="0">
                <a:latin typeface="Times New Roman" panose="02020603050405020304" pitchFamily="18" charset="0"/>
                <a:cs typeface="Times New Roman" panose="02020603050405020304" pitchFamily="18" charset="0"/>
              </a:rPr>
              <a:t>Figura 5. Detalhe  do torrão com mais de 90% de coesão</a:t>
            </a:r>
            <a:r>
              <a:rPr lang="pt-BR" smtClean="0">
                <a:latin typeface="Times New Roman" panose="02020603050405020304" pitchFamily="18" charset="0"/>
                <a:cs typeface="Times New Roman" panose="02020603050405020304" pitchFamily="18" charset="0"/>
              </a:rPr>
              <a:t>. </a:t>
            </a:r>
            <a:endParaRPr lang="pt-BR">
              <a:latin typeface="Times New Roman" panose="02020603050405020304" pitchFamily="18" charset="0"/>
              <a:cs typeface="Times New Roman" panose="02020603050405020304" pitchFamily="18" charset="0"/>
            </a:endParaRPr>
          </a:p>
        </p:txBody>
      </p:sp>
      <p:sp>
        <p:nvSpPr>
          <p:cNvPr id="9" name="Retângulo 8"/>
          <p:cNvSpPr/>
          <p:nvPr/>
        </p:nvSpPr>
        <p:spPr>
          <a:xfrm rot="16200000">
            <a:off x="4699352" y="4510018"/>
            <a:ext cx="2905115" cy="261610"/>
          </a:xfrm>
          <a:prstGeom prst="rect">
            <a:avLst/>
          </a:prstGeom>
        </p:spPr>
        <p:txBody>
          <a:bodyPr wrap="square">
            <a:spAutoFit/>
          </a:bodyPr>
          <a:lstStyle/>
          <a:p>
            <a:r>
              <a:rPr lang="pt-BR" sz="1100" smtClean="0">
                <a:latin typeface="Times New Roman" panose="02020603050405020304" pitchFamily="18" charset="0"/>
                <a:cs typeface="Times New Roman" panose="02020603050405020304" pitchFamily="18" charset="0"/>
              </a:rPr>
              <a:t>Foto: Matheus Caniato</a:t>
            </a:r>
            <a:endParaRPr lang="pt-BR" sz="1100">
              <a:latin typeface="Times New Roman" panose="02020603050405020304" pitchFamily="18" charset="0"/>
              <a:cs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152BA117-F174-442C-866D-94D5363AAD1B}" type="slidenum">
              <a:rPr lang="pt-BR" smtClean="0"/>
              <a:t>9</a:t>
            </a:fld>
            <a:endParaRPr lang="pt-BR"/>
          </a:p>
        </p:txBody>
      </p:sp>
    </p:spTree>
    <p:extLst>
      <p:ext uri="{BB962C8B-B14F-4D97-AF65-F5344CB8AC3E}">
        <p14:creationId xmlns:p14="http://schemas.microsoft.com/office/powerpoint/2010/main" val="2904272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8217</TotalTime>
  <Words>1317</Words>
  <Application>Microsoft Office PowerPoint</Application>
  <PresentationFormat>Apresentação na tela (4:3)</PresentationFormat>
  <Paragraphs>299</Paragraphs>
  <Slides>17</Slides>
  <Notes>5</Notes>
  <HiddenSlides>0</HiddenSlides>
  <MMClips>0</MMClips>
  <ScaleCrop>false</ScaleCrop>
  <HeadingPairs>
    <vt:vector size="4" baseType="variant">
      <vt:variant>
        <vt:lpstr>Tema</vt:lpstr>
      </vt:variant>
      <vt:variant>
        <vt:i4>1</vt:i4>
      </vt:variant>
      <vt:variant>
        <vt:lpstr>Títulos de slides</vt:lpstr>
      </vt:variant>
      <vt:variant>
        <vt:i4>17</vt:i4>
      </vt:variant>
    </vt:vector>
  </HeadingPairs>
  <TitlesOfParts>
    <vt:vector size="18" baseType="lpstr">
      <vt:lpstr>Tema do Office</vt:lpstr>
      <vt:lpstr>Substratos orgânicos não comerciais na produção de mudas de pepino (Cucumis sativus L.).</vt:lpstr>
      <vt:lpstr>Introdução</vt:lpstr>
      <vt:lpstr>Objetivos</vt:lpstr>
      <vt:lpstr>Material e métodos</vt:lpstr>
      <vt:lpstr>Material e métodos</vt:lpstr>
      <vt:lpstr>Material e métodos</vt:lpstr>
      <vt:lpstr>Material e métodos</vt:lpstr>
      <vt:lpstr>Material e métodos</vt:lpstr>
      <vt:lpstr>Material e métodos</vt:lpstr>
      <vt:lpstr>Material e métodos</vt:lpstr>
      <vt:lpstr>Material e Métodos</vt:lpstr>
      <vt:lpstr>Resultados e Discussão</vt:lpstr>
      <vt:lpstr>Resultados e Discussão</vt:lpstr>
      <vt:lpstr>Resultados e Discussão</vt:lpstr>
      <vt:lpstr>Conclusão</vt:lpstr>
      <vt:lpstr>Referências biliográficas</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MATHEUS</dc:creator>
  <cp:lastModifiedBy>MATHEUS</cp:lastModifiedBy>
  <cp:revision>74</cp:revision>
  <dcterms:created xsi:type="dcterms:W3CDTF">2016-10-14T03:11:05Z</dcterms:created>
  <dcterms:modified xsi:type="dcterms:W3CDTF">2016-10-20T18:33:12Z</dcterms:modified>
</cp:coreProperties>
</file>