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311" r:id="rId12"/>
    <p:sldId id="268" r:id="rId13"/>
    <p:sldId id="269" r:id="rId14"/>
    <p:sldId id="270" r:id="rId15"/>
    <p:sldId id="271" r:id="rId16"/>
    <p:sldId id="272" r:id="rId17"/>
    <p:sldId id="308" r:id="rId18"/>
    <p:sldId id="307" r:id="rId19"/>
    <p:sldId id="273" r:id="rId20"/>
    <p:sldId id="312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2" r:id="rId48"/>
    <p:sldId id="301" r:id="rId49"/>
    <p:sldId id="309" r:id="rId50"/>
    <p:sldId id="310" r:id="rId51"/>
    <p:sldId id="303" r:id="rId5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3075-7171-4CBB-A888-8C661B4F8A9B}" type="datetimeFigureOut">
              <a:rPr lang="pt-BR" smtClean="0"/>
              <a:t>12/06/2016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46ED0-27DF-4E5D-999C-E01D9E24C6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121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46ED0-27DF-4E5D-999C-E01D9E24C64C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216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77C0-A174-42E3-92D6-FD399397CC75}" type="datetimeFigureOut">
              <a:rPr lang="pt-BR" smtClean="0"/>
              <a:t>12/06/2016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6337-1F81-4D51-9A19-72D1DF38B9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13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77C0-A174-42E3-92D6-FD399397CC75}" type="datetimeFigureOut">
              <a:rPr lang="pt-BR" smtClean="0"/>
              <a:t>12/06/2016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6337-1F81-4D51-9A19-72D1DF38B9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81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77C0-A174-42E3-92D6-FD399397CC75}" type="datetimeFigureOut">
              <a:rPr lang="pt-BR" smtClean="0"/>
              <a:t>12/06/2016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6337-1F81-4D51-9A19-72D1DF38B9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34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77C0-A174-42E3-92D6-FD399397CC75}" type="datetimeFigureOut">
              <a:rPr lang="pt-BR" smtClean="0"/>
              <a:t>12/06/2016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6337-1F81-4D51-9A19-72D1DF38B9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30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77C0-A174-42E3-92D6-FD399397CC75}" type="datetimeFigureOut">
              <a:rPr lang="pt-BR" smtClean="0"/>
              <a:t>12/06/2016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6337-1F81-4D51-9A19-72D1DF38B9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81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77C0-A174-42E3-92D6-FD399397CC75}" type="datetimeFigureOut">
              <a:rPr lang="pt-BR" smtClean="0"/>
              <a:t>12/06/2016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6337-1F81-4D51-9A19-72D1DF38B9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00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77C0-A174-42E3-92D6-FD399397CC75}" type="datetimeFigureOut">
              <a:rPr lang="pt-BR" smtClean="0"/>
              <a:t>12/06/2016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6337-1F81-4D51-9A19-72D1DF38B9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56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77C0-A174-42E3-92D6-FD399397CC75}" type="datetimeFigureOut">
              <a:rPr lang="pt-BR" smtClean="0"/>
              <a:t>12/06/2016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6337-1F81-4D51-9A19-72D1DF38B9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714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77C0-A174-42E3-92D6-FD399397CC75}" type="datetimeFigureOut">
              <a:rPr lang="pt-BR" smtClean="0"/>
              <a:t>12/06/2016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6337-1F81-4D51-9A19-72D1DF38B9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71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77C0-A174-42E3-92D6-FD399397CC75}" type="datetimeFigureOut">
              <a:rPr lang="pt-BR" smtClean="0"/>
              <a:t>12/06/2016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6337-1F81-4D51-9A19-72D1DF38B9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66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77C0-A174-42E3-92D6-FD399397CC75}" type="datetimeFigureOut">
              <a:rPr lang="pt-BR" smtClean="0"/>
              <a:t>12/06/2016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6337-1F81-4D51-9A19-72D1DF38B9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112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77C0-A174-42E3-92D6-FD399397CC75}" type="datetimeFigureOut">
              <a:rPr lang="pt-BR" smtClean="0"/>
              <a:t>12/06/2016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F6337-1F81-4D51-9A19-72D1DF38B9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2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jetosmultidisciplinares.pbworks.com/f/1196618444/solt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4"/>
            <a:ext cx="9144000" cy="685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6642" y="2564904"/>
            <a:ext cx="7772400" cy="1470025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Instalações para suínos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5589240"/>
            <a:ext cx="6400800" cy="1752600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Professor: Matheus  Caniato</a:t>
            </a:r>
            <a:endParaRPr lang="pt-B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13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omponentes necessários para implantação de uma atividade criatória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Setor de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rodução</a:t>
            </a:r>
            <a:r>
              <a:rPr lang="pt-B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galpões para os animais e silos para ração.</a:t>
            </a:r>
          </a:p>
          <a:p>
            <a:pPr marL="0" indent="0" algn="just">
              <a:buNone/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pt-BR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Setor de preparo de alimentos</a:t>
            </a:r>
            <a:r>
              <a:rPr lang="pt-B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armazéns ou silos, fábricas de ração, paiol, etc.</a:t>
            </a:r>
          </a:p>
          <a:p>
            <a:pPr marL="0" indent="0" algn="just">
              <a:buNone/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pt-BR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Setor administrativo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escritório, almoxarifado, controle (portão de entrada).</a:t>
            </a:r>
          </a:p>
          <a:p>
            <a:pPr marL="0" indent="0" algn="just">
              <a:buNone/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pt-BR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Setor sanitário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fossa, crematório (animais mortos), pedilúvio para desinfecção dos pés </a:t>
            </a:r>
            <a:r>
              <a:rPr lang="pt-B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entrada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rodolúvio para desinfecção dos pneus dos veículos, lança-chamas.</a:t>
            </a:r>
          </a:p>
          <a:p>
            <a:pPr marL="0" indent="0" algn="just">
              <a:buNone/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pt-BR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Setor residencial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casa sede, casas de empregados.</a:t>
            </a:r>
          </a:p>
          <a:p>
            <a:pPr marL="0" indent="0" algn="just">
              <a:buNone/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t) </a:t>
            </a:r>
            <a:r>
              <a:rPr lang="pt-BR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Setor de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apoio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galpão-oficina.</a:t>
            </a:r>
          </a:p>
          <a:p>
            <a:pPr marL="0" indent="0" algn="just">
              <a:buNone/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g) </a:t>
            </a:r>
            <a:r>
              <a:rPr lang="pt-BR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Setor externo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posto de vendas, abatedouros, cooperativas.</a:t>
            </a:r>
          </a:p>
        </p:txBody>
      </p:sp>
    </p:spTree>
    <p:extLst>
      <p:ext uri="{BB962C8B-B14F-4D97-AF65-F5344CB8AC3E}">
        <p14:creationId xmlns:p14="http://schemas.microsoft.com/office/powerpoint/2010/main" val="86481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Outras considerações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just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conhecimento das necessidades ambientais dos animais e o estudo das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condições climáticas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região em que será implantado o sistema são fundamentais na definição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técnicas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dispositivos de construções que maximizem o conforto dos animais.</a:t>
            </a:r>
          </a:p>
          <a:p>
            <a:pPr algn="just"/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construções destinadas aos animais deverão estar afastadas do trânsito de veículos,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terreno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alto, seco, com declividade adequada de forma a permitir suprimento adequado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água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bom escoamento a acesso fácil. Isto se faz necessário para que sejam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evitados problemas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umidade.</a:t>
            </a:r>
          </a:p>
          <a:p>
            <a:pPr algn="just"/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ponto importante referente às instalações é a proteção do sistema (conjunto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construções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contra a propagação de doenças, bem como o isolamento do mesmo com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relação 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outras explorações localizadas nas proximidades. </a:t>
            </a: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Assim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normalmente adota-se um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cordão sanitário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o objetivo de proteger toda a zona de produção, separando-a da zona externa.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cordão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sanitário pode ser obtido por meio de uma cerca metálica de aproximadamente 2m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altura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sobre mureta de alvenaria de 30 cm de altura. Isto evita a entrada de pequenos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animais como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cães, gatos, galinhas, etc., que podem atuar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</a:t>
            </a:r>
            <a:r>
              <a:rPr lang="pt-BR" sz="1600" dirty="0"/>
              <a:t>vetores de diversas doenças.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71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3" t="22500" r="23324" b="8319"/>
          <a:stretch/>
        </p:blipFill>
        <p:spPr bwMode="auto">
          <a:xfrm>
            <a:off x="1331640" y="1556792"/>
            <a:ext cx="6552728" cy="491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53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2" t="16071" r="21431" b="23625"/>
          <a:stretch/>
        </p:blipFill>
        <p:spPr bwMode="auto">
          <a:xfrm>
            <a:off x="539552" y="1628800"/>
            <a:ext cx="8110954" cy="5040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5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2" t="24030" r="29864" b="19952"/>
          <a:stretch/>
        </p:blipFill>
        <p:spPr bwMode="auto">
          <a:xfrm>
            <a:off x="899592" y="1628800"/>
            <a:ext cx="7056784" cy="481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1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Instalações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Brasil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concepções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construtivas da maioria das instalações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desconforto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térmico e diminuição do desempenho dos animais.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Pesquisas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condições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ambientais de verão de diferentes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construções </a:t>
            </a: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suínos (Sul </a:t>
            </a: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Brasil) 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verificaram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que: as temperaturas internas foram elevadas, em relação às consideradas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ótimas; 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ventilação interna foi deficiente; os criadores não utilizaram adequadamente os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dispositivos de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modificações ambientais (janelas, cortinas, etc.); altura do pé-direito foi considerada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baixa (2,0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2,2 m); e as instalações não possuíam lanternim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Pesquisa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Concórdia-SC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salas de maternidade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 dimensões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8,3 x 4,2m pé-direito de 2,5 m, superfícies de abertura de 2,8 x 1,0m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presença de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forro e cobertura com telha cerâmica concluíram que as características construtivas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questão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foram suficientes para permitirem o condicionamento ambiental desejado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condições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verão.</a:t>
            </a:r>
          </a:p>
        </p:txBody>
      </p:sp>
    </p:spTree>
    <p:extLst>
      <p:ext uri="{BB962C8B-B14F-4D97-AF65-F5344CB8AC3E}">
        <p14:creationId xmlns:p14="http://schemas.microsoft.com/office/powerpoint/2010/main" val="238774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concepção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construtiva que tem sido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largamente empregada e que permite que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tenha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melhor controle das condições ambientais e um melhor manejo para cada fase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criação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a divisão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edificações para abrigar suínos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segundo: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Fase de vida;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Atividade.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alpões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distintos para creche, crescimento e terminação,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reprodução, gestação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maternidade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Instalações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Creche ou unidade de crescimento inicial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esmame - 25 kg de peso corporal (+/</a:t>
            </a:r>
            <a:r>
              <a:rPr lang="pt-B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 dias de idade).</a:t>
            </a:r>
          </a:p>
          <a:p>
            <a:pPr marL="0" indent="0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Instalação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gaiolas  (10 leitões) ou baias (20 leitões).</a:t>
            </a:r>
          </a:p>
          <a:p>
            <a:endParaRPr lang="pt-BR" dirty="0"/>
          </a:p>
        </p:txBody>
      </p:sp>
      <p:pic>
        <p:nvPicPr>
          <p:cNvPr id="31746" name="Picture 2" descr="http://argosfoto.photoshelter.com/img/pix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cdn.c.photoshelter.com/img-get2/I0000ZAUUgq.M_qA/fit=1000x750/01d0607-05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4564650" cy="30446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3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Unidade de crescimento e terminação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Crescimento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Animais com 25 a 60 kg de peso corporal (65 a 110 dias de idade, aproximadamente), criados em baias coletivas do setor de crescimento; 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Terminação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- 60 a aproximadamente 100 kg (peso de abate), em baias coletivas.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cada uma destas fases, são utilizados prédios separados, a não ser em caso de plantel pequeno (menor ou igual a 36 fêmeas criadeiras).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07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Setor de reprodução (pré-cobrição e cobrição)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pt-BR" b="1" dirty="0" smtClean="0"/>
              <a:t>Seleção/ fêmeas reprodutoras </a:t>
            </a:r>
            <a:r>
              <a:rPr lang="pt-BR" dirty="0" smtClean="0"/>
              <a:t>(nascimento)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Peso corporal </a:t>
            </a:r>
            <a:r>
              <a:rPr lang="pt-BR" dirty="0"/>
              <a:t>maior ou igual a 1,4 kg.</a:t>
            </a:r>
          </a:p>
          <a:p>
            <a:endParaRPr lang="pt-BR" dirty="0" smtClean="0"/>
          </a:p>
          <a:p>
            <a:pPr algn="just"/>
            <a:r>
              <a:rPr lang="pt-BR" b="1" dirty="0" smtClean="0"/>
              <a:t>Separação/ tetas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Quantidade (</a:t>
            </a:r>
            <a:r>
              <a:rPr lang="pt-BR" dirty="0"/>
              <a:t>número &gt; 14 </a:t>
            </a:r>
            <a:r>
              <a:rPr lang="pt-BR" dirty="0" smtClean="0"/>
              <a:t>tetas);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Qualidade (</a:t>
            </a:r>
            <a:r>
              <a:rPr lang="pt-BR" dirty="0"/>
              <a:t>ausência de tetas invertidas).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Além </a:t>
            </a:r>
            <a:r>
              <a:rPr lang="pt-BR" dirty="0"/>
              <a:t>destas, outras características podem ser </a:t>
            </a:r>
            <a:r>
              <a:rPr lang="pt-BR" dirty="0" smtClean="0"/>
              <a:t>usadas para </a:t>
            </a:r>
            <a:r>
              <a:rPr lang="pt-BR" dirty="0"/>
              <a:t>o agrupamento do plantel de fêmeas reprodutoras, as quais já apresentam o primeiro </a:t>
            </a:r>
            <a:r>
              <a:rPr lang="pt-BR" dirty="0" smtClean="0"/>
              <a:t>cio no </a:t>
            </a:r>
            <a:r>
              <a:rPr lang="pt-BR" dirty="0"/>
              <a:t>5° mês de vida a estão aptas para reprodução com aproximadamente 7 meses de </a:t>
            </a:r>
            <a:r>
              <a:rPr lang="pt-BR" dirty="0" smtClean="0"/>
              <a:t>idade, quando </a:t>
            </a:r>
            <a:r>
              <a:rPr lang="pt-BR" dirty="0"/>
              <a:t>apresentam peso corporal de 100 a 110 kg.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Então</a:t>
            </a:r>
            <a:r>
              <a:rPr lang="pt-BR" dirty="0"/>
              <a:t>, são encaminhadas ao setor </a:t>
            </a:r>
            <a:r>
              <a:rPr lang="pt-BR" dirty="0" smtClean="0"/>
              <a:t>de reprodução</a:t>
            </a:r>
            <a:r>
              <a:rPr lang="pt-BR" dirty="0"/>
              <a:t>, onde são cobertas a permanecem até a confirmação da </a:t>
            </a:r>
            <a:r>
              <a:rPr lang="pt-BR" dirty="0" err="1"/>
              <a:t>prenhez</a:t>
            </a:r>
            <a:r>
              <a:rPr lang="pt-BR" dirty="0"/>
              <a:t>. Podem </a:t>
            </a:r>
            <a:r>
              <a:rPr lang="pt-BR" dirty="0" smtClean="0"/>
              <a:t>serem também </a:t>
            </a:r>
            <a:r>
              <a:rPr lang="pt-BR" dirty="0"/>
              <a:t>adquiridas de empresas especializadas.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3902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Aspectos gerais da suinocultura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8" t="18520" r="39502" b="54236"/>
          <a:stretch/>
        </p:blipFill>
        <p:spPr bwMode="auto">
          <a:xfrm>
            <a:off x="1547664" y="2780928"/>
            <a:ext cx="6408712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274105" y="177281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2012-2013 –  alta preço / grãos – custo elevado/produção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Unidade de gestação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Confirmação/ </a:t>
            </a:r>
            <a:r>
              <a:rPr lang="pt-B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prenhez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encaminhamento - unidade de gestação (baias coletivas ou gaiolas individuais) 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Permanência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até uma semana antes do parto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Duração/ gestação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aproximadamente 114 dias (3 meses, 3 semanas e 3 dias).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15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Maternidade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pt-BR" dirty="0" smtClean="0"/>
              <a:t>Uma semana antes do parto são levadas para a maternidade (gaiolas individuais com abrigo para proteção dos leitões) onde permanecem até terminar a fase de aleitamento. A desmama ocorre, normalmente, quando os leitões atingem entre 21 e 28 dias de idade, sendo os leitões encaminhados para a creche e as porcas retornam para o setor de reprodução.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No </a:t>
            </a:r>
            <a:r>
              <a:rPr lang="pt-BR" dirty="0"/>
              <a:t>caso da </a:t>
            </a:r>
            <a:r>
              <a:rPr lang="pt-BR" dirty="0" smtClean="0"/>
              <a:t>o </a:t>
            </a:r>
            <a:r>
              <a:rPr lang="pt-BR" dirty="0"/>
              <a:t>controle das condições ambientais é mais complexo </a:t>
            </a:r>
            <a:r>
              <a:rPr lang="pt-BR" dirty="0" smtClean="0"/>
              <a:t>que nas </a:t>
            </a:r>
            <a:r>
              <a:rPr lang="pt-BR" dirty="0"/>
              <a:t>demais instalações, já que o projeto deve atender a microambientes específicos para </a:t>
            </a:r>
            <a:r>
              <a:rPr lang="pt-BR" dirty="0" smtClean="0"/>
              <a:t>as matrizes </a:t>
            </a:r>
            <a:r>
              <a:rPr lang="pt-BR" dirty="0"/>
              <a:t>e para os leitões, além de protegê-los contra possível esmagamento.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Para </a:t>
            </a:r>
            <a:r>
              <a:rPr lang="pt-BR" dirty="0"/>
              <a:t>evitar </a:t>
            </a:r>
            <a:r>
              <a:rPr lang="pt-BR" dirty="0" smtClean="0"/>
              <a:t>o esmagamento</a:t>
            </a:r>
            <a:r>
              <a:rPr lang="pt-BR" dirty="0"/>
              <a:t>, normalmente são projetadas gaiolas, com proteções e delimitações de </a:t>
            </a:r>
            <a:r>
              <a:rPr lang="pt-BR" dirty="0" smtClean="0"/>
              <a:t>áreas destinadas </a:t>
            </a:r>
            <a:r>
              <a:rPr lang="pt-BR" dirty="0"/>
              <a:t>aos leitões, chamadas escamoteadores, que possibilitam poucos movimentos </a:t>
            </a:r>
            <a:r>
              <a:rPr lang="pt-BR" dirty="0" smtClean="0"/>
              <a:t>à fêmea</a:t>
            </a:r>
            <a:r>
              <a:rPr lang="pt-BR" dirty="0"/>
              <a:t>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Para </a:t>
            </a:r>
            <a:r>
              <a:rPr lang="pt-BR" dirty="0"/>
              <a:t>o conforto térmico dos leitões, mantém-se um abrigo, vedado e aquecido </a:t>
            </a:r>
            <a:r>
              <a:rPr lang="pt-BR" dirty="0" smtClean="0"/>
              <a:t>por meio </a:t>
            </a:r>
            <a:r>
              <a:rPr lang="pt-BR" dirty="0"/>
              <a:t>de lâmpadas ou resistências elétricas, procurando manter no seu interior a </a:t>
            </a:r>
            <a:r>
              <a:rPr lang="pt-BR" dirty="0" smtClean="0"/>
              <a:t>temperatura em </a:t>
            </a:r>
            <a:r>
              <a:rPr lang="pt-BR" dirty="0"/>
              <a:t>torno de </a:t>
            </a:r>
            <a:r>
              <a:rPr lang="pt-BR" dirty="0" smtClean="0"/>
              <a:t>30</a:t>
            </a:r>
            <a:r>
              <a:rPr lang="pt-BR" baseline="30000" dirty="0" smtClean="0"/>
              <a:t>o</a:t>
            </a:r>
            <a:r>
              <a:rPr lang="pt-BR" dirty="0" smtClean="0"/>
              <a:t> C</a:t>
            </a:r>
            <a:r>
              <a:rPr lang="pt-BR" dirty="0"/>
              <a:t>, enquanto que na maternidade não deveria ultrapassar a </a:t>
            </a:r>
            <a:r>
              <a:rPr lang="pt-BR" dirty="0" smtClean="0"/>
              <a:t>25</a:t>
            </a:r>
            <a:r>
              <a:rPr lang="pt-BR" baseline="30000" dirty="0" smtClean="0"/>
              <a:t>o</a:t>
            </a:r>
            <a:r>
              <a:rPr lang="pt-BR" dirty="0" smtClean="0"/>
              <a:t>C </a:t>
            </a:r>
            <a:r>
              <a:rPr lang="pt-BR" dirty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Além </a:t>
            </a:r>
            <a:r>
              <a:rPr lang="pt-BR" dirty="0"/>
              <a:t>destes, ainda há a fábrica de ração, silos/armazéns, controle da </a:t>
            </a:r>
            <a:r>
              <a:rPr lang="pt-BR" dirty="0" smtClean="0"/>
              <a:t>entrada, plataformas </a:t>
            </a:r>
            <a:r>
              <a:rPr lang="pt-BR" dirty="0"/>
              <a:t>de desinfecção, unidades de disposição de dejetos, etc.</a:t>
            </a:r>
          </a:p>
        </p:txBody>
      </p:sp>
    </p:spTree>
    <p:extLst>
      <p:ext uri="{BB962C8B-B14F-4D97-AF65-F5344CB8AC3E}">
        <p14:creationId xmlns:p14="http://schemas.microsoft.com/office/powerpoint/2010/main" val="205884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2" t="24029" r="24529" b="16585"/>
          <a:stretch/>
        </p:blipFill>
        <p:spPr bwMode="auto">
          <a:xfrm>
            <a:off x="395536" y="908720"/>
            <a:ext cx="8384821" cy="544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9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Exemplos de dimensionamentos, indicações de técnicas construtivas e de materiais de construção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Considere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 rebanho composto por 100 porcas em produção, 15 leitoas de </a:t>
            </a:r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reposição, 5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porcas a serem substituídas e 6 cachaços, totalizando 126 animais no plantel de reprodução.</a:t>
            </a:r>
          </a:p>
        </p:txBody>
      </p:sp>
    </p:spTree>
    <p:extLst>
      <p:ext uri="{BB962C8B-B14F-4D97-AF65-F5344CB8AC3E}">
        <p14:creationId xmlns:p14="http://schemas.microsoft.com/office/powerpoint/2010/main" val="52034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Unidade de Pré-cobrição e cobrição</a:t>
            </a:r>
            <a:b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(Setor de Reprodução)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19430" r="22291" b="13217"/>
          <a:stretch/>
        </p:blipFill>
        <p:spPr bwMode="auto">
          <a:xfrm>
            <a:off x="467544" y="1787236"/>
            <a:ext cx="8092473" cy="499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98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0" t="14540" r="20054" b="37706"/>
          <a:stretch/>
        </p:blipFill>
        <p:spPr bwMode="auto">
          <a:xfrm>
            <a:off x="417230" y="1844824"/>
            <a:ext cx="840324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Unidade de Pré-cobrição e cobrição</a:t>
            </a:r>
            <a:b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(Setor de Reprodução)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7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6377" r="17644" b="8625"/>
          <a:stretch/>
        </p:blipFill>
        <p:spPr bwMode="auto">
          <a:xfrm>
            <a:off x="251520" y="1412776"/>
            <a:ext cx="8620386" cy="502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Unidade de Pré-cobrição e cobrição</a:t>
            </a:r>
            <a:b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(Setor de Reprodução)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7" t="31070" r="32961" b="15972"/>
          <a:stretch/>
        </p:blipFill>
        <p:spPr bwMode="auto">
          <a:xfrm>
            <a:off x="971600" y="1523980"/>
            <a:ext cx="7272808" cy="507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Unidade de Pré-cobrição e cobrição</a:t>
            </a:r>
            <a:b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(Setor de Reprodução)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596336" y="3613123"/>
            <a:ext cx="1547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3- 4 m - telha de cimento-amianto </a:t>
            </a:r>
          </a:p>
          <a:p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2,5-3,5m -  telha de barro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H="1" flipV="1">
            <a:off x="7524328" y="3212976"/>
            <a:ext cx="432048" cy="4001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568996" y="1885644"/>
            <a:ext cx="2744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Tesouras ou pórticos</a:t>
            </a:r>
          </a:p>
          <a:p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Madeira, metal ou concreto armado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>
            <a:off x="1941327" y="2408864"/>
            <a:ext cx="729020" cy="1968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79512" y="3828566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Bebedouro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tipo concha ou chupeta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5652120" y="2220533"/>
            <a:ext cx="0" cy="903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H="1">
            <a:off x="4644008" y="2220533"/>
            <a:ext cx="1008112" cy="903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3635896" y="2174964"/>
            <a:ext cx="1016496" cy="975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4630153" y="1721238"/>
            <a:ext cx="0" cy="1429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3635896" y="2190181"/>
            <a:ext cx="0" cy="903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179512" y="2659016"/>
            <a:ext cx="1884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Beiral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1,0 a 1, 5m dependendo do pé-direito.</a:t>
            </a:r>
          </a:p>
          <a:p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Conector de seta reta 33"/>
          <p:cNvCxnSpPr/>
          <p:nvPr/>
        </p:nvCxnSpPr>
        <p:spPr>
          <a:xfrm>
            <a:off x="827584" y="3314619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5" name="CaixaDeTexto 8194"/>
          <p:cNvSpPr txBox="1"/>
          <p:nvPr/>
        </p:nvSpPr>
        <p:spPr>
          <a:xfrm>
            <a:off x="7627912" y="4826675"/>
            <a:ext cx="14805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Declividade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2% a partir do corredor central em direção as laterais no sentido da largura e 1% no sentido do comprimento (fosso).</a:t>
            </a:r>
          </a:p>
          <a:p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Conector de seta reta 36"/>
          <p:cNvCxnSpPr/>
          <p:nvPr/>
        </p:nvCxnSpPr>
        <p:spPr>
          <a:xfrm flipH="1" flipV="1">
            <a:off x="6444208" y="5027938"/>
            <a:ext cx="1152130" cy="201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CaixaDeTexto 8199"/>
          <p:cNvSpPr txBox="1"/>
          <p:nvPr/>
        </p:nvSpPr>
        <p:spPr>
          <a:xfrm>
            <a:off x="5004048" y="3329116"/>
            <a:ext cx="2448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Concreto simples com os cantos arredondados com o uso de argamassa deixando a superfície interna lisa (largura de 0,50m e altura na frente de 0,20m).</a:t>
            </a:r>
          </a:p>
          <a:p>
            <a:endParaRPr lang="pt-B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Conector de seta reta 42"/>
          <p:cNvCxnSpPr/>
          <p:nvPr/>
        </p:nvCxnSpPr>
        <p:spPr>
          <a:xfrm flipV="1">
            <a:off x="6084168" y="4197899"/>
            <a:ext cx="0" cy="210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42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4" t="24642" r="51549" b="32502"/>
          <a:stretch/>
        </p:blipFill>
        <p:spPr bwMode="auto">
          <a:xfrm>
            <a:off x="1907704" y="1556792"/>
            <a:ext cx="4523718" cy="433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Unidade de Pré-cobrição e cobrição</a:t>
            </a:r>
            <a:b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(Setor de Reprodução)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5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Unidade de Gestação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4" t="16439" r="22808" b="24849"/>
          <a:stretch/>
        </p:blipFill>
        <p:spPr bwMode="auto">
          <a:xfrm>
            <a:off x="395536" y="1484784"/>
            <a:ext cx="8275007" cy="507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6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Sistemas de criação</a:t>
            </a:r>
            <a:b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Extensivo: os animais são criados à solta, basicamente sem práticas de higiene ou uso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instalações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alimentação é simples (apenas milho, por exemplo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spcBef>
                <a:spcPts val="0"/>
              </a:spcBef>
            </a:pPr>
            <a:endParaRPr lang="pt-BR" dirty="0"/>
          </a:p>
        </p:txBody>
      </p:sp>
      <p:pic>
        <p:nvPicPr>
          <p:cNvPr id="27652" name="Picture 4" descr="http://4.bp.blogspot.com/-edOApiNERZU/TskNSyCEqRI/AAAAAAAAABU/3yMZ_Zp0M7w/s320/saoMarcelo_suin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31" y="3411004"/>
            <a:ext cx="4764633" cy="31863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9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comum agrupar num mesmo prédio as unidades de pré-cobrição, cobrição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gestação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principalmente para pequenos criadores. </a:t>
            </a: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galpão deve estar orientado no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sentido Leste-Oeste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pode ter anexos como escritório, sanitário e depósito para medicamentos,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ração, ferramentas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equipamentos. </a:t>
            </a: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Especial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atenção deve ser dada às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fundações (dimensionamento e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execução) caso tenha presença do fosso de escoamento de dejetos. As demais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construtivas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podem obedecer os mesmos padrões mencionados para a unidade de reprodução.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Unidade de Gestação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1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7" t="38724" r="30036" b="8625"/>
          <a:stretch/>
        </p:blipFill>
        <p:spPr bwMode="auto">
          <a:xfrm>
            <a:off x="539552" y="1484784"/>
            <a:ext cx="7956376" cy="51641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Unidade de Gestação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2" t="12398" r="25561" b="5871"/>
          <a:stretch/>
        </p:blipFill>
        <p:spPr bwMode="auto">
          <a:xfrm>
            <a:off x="1979712" y="1340768"/>
            <a:ext cx="5832648" cy="531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Unidade de Gestação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11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2" t="11785" r="31757" b="32502"/>
          <a:stretch/>
        </p:blipFill>
        <p:spPr bwMode="auto">
          <a:xfrm>
            <a:off x="943889" y="1484784"/>
            <a:ext cx="7272809" cy="5150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Unidade de Gestação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31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0" t="20357" r="21775" b="7707"/>
          <a:stretch/>
        </p:blipFill>
        <p:spPr bwMode="auto">
          <a:xfrm>
            <a:off x="1043608" y="1412776"/>
            <a:ext cx="7056784" cy="52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Unidade de Gestação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1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Maternidade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5" t="18330" r="21431" b="27910"/>
          <a:stretch/>
        </p:blipFill>
        <p:spPr bwMode="auto">
          <a:xfrm>
            <a:off x="395536" y="1556792"/>
            <a:ext cx="8476798" cy="465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11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8" t="17602" r="24872" b="35563"/>
          <a:stretch/>
        </p:blipFill>
        <p:spPr bwMode="auto">
          <a:xfrm>
            <a:off x="395536" y="1772816"/>
            <a:ext cx="8163730" cy="4248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Maternidade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8" t="27091" r="25045" b="26379"/>
          <a:stretch/>
        </p:blipFill>
        <p:spPr bwMode="auto">
          <a:xfrm>
            <a:off x="467544" y="1916832"/>
            <a:ext cx="7945919" cy="41221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Maternidade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55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Creche ou Unidade de crescimento inicial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8" t="17268" r="21603" b="36788"/>
          <a:stretch/>
        </p:blipFill>
        <p:spPr bwMode="auto">
          <a:xfrm>
            <a:off x="251520" y="1556792"/>
            <a:ext cx="8501255" cy="401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33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7" t="25561" r="22291" b="35869"/>
          <a:stretch/>
        </p:blipFill>
        <p:spPr bwMode="auto">
          <a:xfrm>
            <a:off x="467545" y="1700808"/>
            <a:ext cx="8352928" cy="339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Creche ou Unidade de crescimento inicial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5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 - intensivo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já existe um certo controle de alimentação e higiene.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Existem instalações principalmente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as fêmeas durante a fase de gestação e amamentação. As instalações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são ligadas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piquetes gramados.</a:t>
            </a:r>
          </a:p>
        </p:txBody>
      </p:sp>
      <p:pic>
        <p:nvPicPr>
          <p:cNvPr id="28674" name="Picture 2" descr="http://www.dzoo.uevora.pt/var/dzoo/storage/images/areas_de_trabalho/suinos/3131-2-por-PT/suinos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58" y="3212976"/>
            <a:ext cx="4608512" cy="34563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Sistemas de criação</a:t>
            </a:r>
            <a:b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47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26785" r="23668" b="22707"/>
          <a:stretch/>
        </p:blipFill>
        <p:spPr bwMode="auto">
          <a:xfrm>
            <a:off x="430449" y="1772816"/>
            <a:ext cx="8406679" cy="4518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Creche ou Unidade de crescimento inicial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1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4" t="30764" r="23841" b="16584"/>
          <a:stretch/>
        </p:blipFill>
        <p:spPr bwMode="auto">
          <a:xfrm>
            <a:off x="539552" y="1700808"/>
            <a:ext cx="8229920" cy="46872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Creche ou Unidade de crescimento inicial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7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Unidades de crescimento e acabamento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3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2" t="19855" r="21087" b="7401"/>
          <a:stretch/>
        </p:blipFill>
        <p:spPr bwMode="auto">
          <a:xfrm>
            <a:off x="683568" y="1365416"/>
            <a:ext cx="7920880" cy="527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9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2" t="27778" r="22136" b="19507"/>
          <a:stretch/>
        </p:blipFill>
        <p:spPr bwMode="auto">
          <a:xfrm>
            <a:off x="467544" y="1628800"/>
            <a:ext cx="826738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Unidades de crescimento e acabamento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81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1" t="16377" r="26766" b="28829"/>
          <a:stretch/>
        </p:blipFill>
        <p:spPr bwMode="auto">
          <a:xfrm>
            <a:off x="509109" y="1412776"/>
            <a:ext cx="8104364" cy="51442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Unidades de crescimento e acabamento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87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16403" r="26077" b="23625"/>
          <a:stretch/>
        </p:blipFill>
        <p:spPr bwMode="auto">
          <a:xfrm>
            <a:off x="755576" y="1673964"/>
            <a:ext cx="7704856" cy="521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Unidades de crescimento e acabamento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3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Manejo dos dejetos</a:t>
            </a:r>
            <a:b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Dependendo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idade - 1,1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18,8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kg/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dejetos por dia.</a:t>
            </a:r>
          </a:p>
          <a:p>
            <a:pPr algn="just"/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sistemas de confinamento, nos quais os animais não dispõem de piquetes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distribuir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suas dejeções, elas podem ser reaproveitadas como fertilizante, alimento para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peixes ou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podem passar por processo de degradação biológica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opção mais econômica para a disposição dos dejetos da granja de suínos é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utilização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um depósito para retenção da parte sólida dos dejetos, provido de sistema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drenagem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a parte líquida, a qual pode ser conduzida para a lagoa de criação de peixes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4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7" t="19132" r="22979" b="23319"/>
          <a:stretch/>
        </p:blipFill>
        <p:spPr bwMode="auto">
          <a:xfrm>
            <a:off x="325828" y="1340768"/>
            <a:ext cx="8341648" cy="51249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Manejo dos dejetos</a:t>
            </a:r>
            <a:b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6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Controle sanitário</a:t>
            </a:r>
            <a:b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28800"/>
            <a:ext cx="4830172" cy="1828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/>
            <a:r>
              <a:rPr lang="pt-B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odolúvios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Proteger a criação;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Evitar a proliferação de doenças.</a:t>
            </a: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0" name="Picture 2" descr="http://www.ahoradoovo.com.br/arquivos/img/2013/11/510_1172_conteudo_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696469" cy="46101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panoramadaaquicultura.com.br/novosite/wp-content/uploads/2013/08/BioflocosFigura02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17340"/>
            <a:ext cx="4830172" cy="27215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3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Pedilúvios em cada local de acesso às instalações para que sejam desinfetados os pés das pessoas que transitam nas unidades de produção. 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34820" name="Picture 4" descr="http://www.solostocks.com/img/alfombras-de-desinfeccion-para-personas-y-para-granjas-6491131z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81412"/>
            <a:ext cx="3024336" cy="28398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http://www.solostocks.com/img/pediluvio-industrial-desinfectante-suelas-8767080n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725" y="3181412"/>
            <a:ext cx="2852611" cy="28398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Controle sanitário</a:t>
            </a:r>
            <a:b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3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Intensivo: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 animais são mantidos em confinamento, porém em algumas fases da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vida podem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 acesso a piquetes com gramíneas e leguminosas. Recebem ração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balanceada, práticas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sanitárias e instalações apropriadas. Há também, neste sistema, a possibilidade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controle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ventilação, da temperatura e da umidade do ar.</a:t>
            </a:r>
          </a:p>
        </p:txBody>
      </p:sp>
      <p:pic>
        <p:nvPicPr>
          <p:cNvPr id="29698" name="Picture 2" descr="http://www.suinos.com.br/noticias/imagens/visit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4460032" cy="33450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1" t="12487" r="26580" b="57950"/>
          <a:stretch/>
        </p:blipFill>
        <p:spPr bwMode="auto">
          <a:xfrm>
            <a:off x="4920883" y="3352303"/>
            <a:ext cx="3754378" cy="3349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Sistemas de criação</a:t>
            </a:r>
            <a:b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29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Medida complementar – recomendado/ pessoal que trabalha com a criação, tome banho a troque de roupa antes do inicio do trabalho.</a:t>
            </a: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Controle sanitário</a:t>
            </a:r>
            <a:b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7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BIBLIOGRAFIA</a:t>
            </a:r>
            <a:b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AGROPECUÁRIO, Belo Horizonte, 5(49) jan. 1979.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CAVALCANTI, S. S. Produção de suínos. Ed. Gráfica Rabelo Ltda., B.H. 1980, 272 p.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MARTINEZ, A.C.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Construciones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practicas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porcinas Editorial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Aedas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-Barcelona. 3a ed.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335 p.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COSTA, P.M.A. Planejamento de uma criação comercial de suínos. ESA., UFV, 1970,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Viçosa, M.G.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VIANA, A.T. Os suínos. 6a ed.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TORRES, A.P. Suínos - manual do criador.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BARRETO, G.B. Curso de suinocultura.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PEREIRA, M.F. Construções rurais. Nobel. 2a ed. Campinas, Instituto Campineiro de Ensino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Agrícola, 1986.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ATHANASSOF, N. Manual do criador de suínos, 3a ed. Melhoramentos. 1944.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CARNEIRO, O. Construções rurais. Nobel. São Paulo, 1982, 719 p.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EMBRATER. Manual técnico - suinocultura. Brasília, 1981, 196 p.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PERDOMO, C.C. Instalações para suinocultura. In: [NACIONAL DE TECNICOS,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PESQUISADORES E EDUCADORES DE CONSTRUÇOES RURAIS] 1996, Campinas, SP: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SBEA Anais... Campinas, SP, 1996. p. 49-64.</a:t>
            </a:r>
          </a:p>
        </p:txBody>
      </p:sp>
    </p:spTree>
    <p:extLst>
      <p:ext uri="{BB962C8B-B14F-4D97-AF65-F5344CB8AC3E}">
        <p14:creationId xmlns:p14="http://schemas.microsoft.com/office/powerpoint/2010/main" val="324776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istribuição das construções que compõem a atividade</a:t>
            </a:r>
            <a:b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54461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Quando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seleção de áreas para implantação de uma exploração pecuária devem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 observados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seguintes aspectos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0"/>
              </a:spcBef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pt-BR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roximidade </a:t>
            </a:r>
            <a:r>
              <a:rPr lang="pt-BR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centros de consumo</a:t>
            </a: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ts val="0"/>
              </a:spcBef>
            </a:pPr>
            <a:endParaRPr lang="pt-B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pt-BR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Infraestrutura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BR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pt-B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pt-BR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</a:t>
            </a: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estabelecidas condições 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próprias para cada </a:t>
            </a: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raça e  idade 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na maioria das vezes, é preferível instalar a granja em locais de temperaturas médias </a:t>
            </a: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com 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 ventilação natural</a:t>
            </a: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ts val="0"/>
              </a:spcBef>
            </a:pPr>
            <a:endParaRPr lang="pt-B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pt-BR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t-BR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ocal</a:t>
            </a: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boas 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condições de salubridade </a:t>
            </a: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drenagem 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solo, insolação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espaço físico, topografia (terreno com inclinação mais suave), vias de </a:t>
            </a: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acesso apropriadas 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períodos chuvosos a secos, controle de trânsito</a:t>
            </a: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0"/>
              </a:spcBef>
            </a:pPr>
            <a:endParaRPr lang="pt-B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próprio 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espaçamento entre galpões é fator de suma importância, o que justifica </a:t>
            </a: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preocupação 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o espaço físico disponível. Normalmente, para evitar a transmissão </a:t>
            </a: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doenças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galpões que abrigam animais de mesma idade são espaçados entre si </a:t>
            </a:r>
            <a:r>
              <a:rPr lang="pt-BR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 20 ou </a:t>
            </a:r>
            <a:r>
              <a:rPr lang="pt-BR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metros 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os que abrigam animais de idades diferentes, </a:t>
            </a:r>
            <a:r>
              <a:rPr lang="pt-BR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a 200 metros</a:t>
            </a: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887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Planejamento para implantação das construções</a:t>
            </a:r>
            <a:b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Devem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 levados em conta os seguintes fatores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Análise de mercado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volume da empresa, mercado consumidor, capital disponível,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pessoal (mão-de-obra).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pt-B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Infra-estrutura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fÍsica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terreno (alto, bem drenado a de baixo custo), higiene,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temperatura, umidade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energia (fontes alternativas), comunicação, vias de acesso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Ainda é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necessário considerar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infra-estrutura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apoio (controle de entrada, fábrica de rações, armazéns,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facilidade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escoamento da produção a entrada de matéria prima, facilidade de disposição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dejetos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(canalizações por gravidade para lagoas de decantação, evitando poluição ambiental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distanciamento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adequado com relação a ferrovias, rodovias e zonas residenciais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de criação (manejo):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escolher o sistema de criação e detalhar o manejo.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instalações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devem se adequar ao manejo e não o contrário.</a:t>
            </a:r>
          </a:p>
        </p:txBody>
      </p:sp>
    </p:spTree>
    <p:extLst>
      <p:ext uri="{BB962C8B-B14F-4D97-AF65-F5344CB8AC3E}">
        <p14:creationId xmlns:p14="http://schemas.microsoft.com/office/powerpoint/2010/main" val="14286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Construções de modo geral</a:t>
            </a:r>
            <a:b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construções compreendem o conjunto de prédios que o criador deve possuir </a:t>
            </a:r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racionalizar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sua criação. Devem atender a determinadas condições básicas quanto à </a:t>
            </a:r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higiene, orientação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funcionalidade e custo. </a:t>
            </a:r>
            <a:endParaRPr lang="pt-BR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Construções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suntuosas, onerosas, exageradas </a:t>
            </a:r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complicadas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além de serem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anti-econômicas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revelam mau preparo de quem as projetou.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Devem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portanto merecer cuidado especial do criador, porque de sua eficiência irá </a:t>
            </a:r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depender, em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grande parte, o sucesso da empresa. </a:t>
            </a:r>
            <a:endParaRPr lang="pt-BR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sentido de aumentar a eficiência dos sistemas </a:t>
            </a:r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criação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animais e prevenir ou controlar doenças, a tendência atual é de se adotar </a:t>
            </a:r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confinamento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total, o que tem determinado uma modificação dos prédios a dos </a:t>
            </a:r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equipamentos especialmente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 grandes empresas.</a:t>
            </a:r>
          </a:p>
        </p:txBody>
      </p:sp>
    </p:spTree>
    <p:extLst>
      <p:ext uri="{BB962C8B-B14F-4D97-AF65-F5344CB8AC3E}">
        <p14:creationId xmlns:p14="http://schemas.microsoft.com/office/powerpoint/2010/main" val="337256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construções deverão obedecer as seguintes condições básicas: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Higiênicas</a:t>
            </a:r>
            <a:r>
              <a:rPr lang="pt-B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água e dejetos;</a:t>
            </a:r>
            <a:endParaRPr lang="pt-B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Orientação</a:t>
            </a:r>
            <a:r>
              <a:rPr lang="pt-B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B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Simplicidade </a:t>
            </a:r>
            <a:r>
              <a:rPr lang="pt-B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funcionalidade</a:t>
            </a:r>
            <a:r>
              <a:rPr lang="pt-B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B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Durabilidade </a:t>
            </a:r>
            <a:r>
              <a:rPr lang="pt-B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segurança</a:t>
            </a:r>
            <a:r>
              <a:rPr lang="pt-B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utilização de materiais e técnicas construtivas adequadas;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Racionalidade</a:t>
            </a:r>
            <a:r>
              <a:rPr lang="pt-B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rapidez a eficiência no uso de materiais e mão-de-obra;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ontrole </a:t>
            </a:r>
            <a:r>
              <a:rPr lang="pt-B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variáveis climáticas</a:t>
            </a: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Possibilidade de  expansão</a:t>
            </a: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Baixo </a:t>
            </a:r>
            <a: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08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2190</TotalTime>
  <Words>2429</Words>
  <Application>Microsoft Office PowerPoint</Application>
  <PresentationFormat>Apresentação na tela (4:3)</PresentationFormat>
  <Paragraphs>194</Paragraphs>
  <Slides>51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2" baseType="lpstr">
      <vt:lpstr>Tema do Office</vt:lpstr>
      <vt:lpstr>Instalações para suínos</vt:lpstr>
      <vt:lpstr>Aspectos gerais da suinocultura</vt:lpstr>
      <vt:lpstr>Sistemas de criação </vt:lpstr>
      <vt:lpstr>Sistemas de criação </vt:lpstr>
      <vt:lpstr>Sistemas de criação </vt:lpstr>
      <vt:lpstr>Distribuição das construções que compõem a atividade </vt:lpstr>
      <vt:lpstr>Planejamento para implantação das construções </vt:lpstr>
      <vt:lpstr>Construções de modo geral </vt:lpstr>
      <vt:lpstr>As construções deverão obedecer as seguintes condições básicas:</vt:lpstr>
      <vt:lpstr>Componentes necessários para implantação de uma atividade criatória</vt:lpstr>
      <vt:lpstr>Outras considerações</vt:lpstr>
      <vt:lpstr>Apresentação do PowerPoint</vt:lpstr>
      <vt:lpstr>Apresentação do PowerPoint</vt:lpstr>
      <vt:lpstr>Apresentação do PowerPoint</vt:lpstr>
      <vt:lpstr>Instalações</vt:lpstr>
      <vt:lpstr>Instalações</vt:lpstr>
      <vt:lpstr>Creche ou unidade de crescimento inicial</vt:lpstr>
      <vt:lpstr>Unidade de crescimento e terminação</vt:lpstr>
      <vt:lpstr>Setor de reprodução (pré-cobrição e cobrição)</vt:lpstr>
      <vt:lpstr>Unidade de gestação</vt:lpstr>
      <vt:lpstr>Maternidade</vt:lpstr>
      <vt:lpstr>Apresentação do PowerPoint</vt:lpstr>
      <vt:lpstr>Exemplos de dimensionamentos, indicações de técnicas construtivas e de materiais de construção</vt:lpstr>
      <vt:lpstr>I. Unidade de Pré-cobrição e cobrição (Setor de Reprodução)</vt:lpstr>
      <vt:lpstr>I. Unidade de Pré-cobrição e cobrição (Setor de Reprodução)</vt:lpstr>
      <vt:lpstr>I. Unidade de Pré-cobrição e cobrição (Setor de Reprodução)</vt:lpstr>
      <vt:lpstr>I. Unidade de Pré-cobrição e cobrição (Setor de Reprodução)</vt:lpstr>
      <vt:lpstr>I. Unidade de Pré-cobrição e cobrição (Setor de Reprodução)</vt:lpstr>
      <vt:lpstr>II. Unidade de Gestação</vt:lpstr>
      <vt:lpstr>II. Unidade de Gestação</vt:lpstr>
      <vt:lpstr>II. Unidade de Gestação</vt:lpstr>
      <vt:lpstr>II. Unidade de Gestação</vt:lpstr>
      <vt:lpstr>II. Unidade de Gestação</vt:lpstr>
      <vt:lpstr>II. Unidade de Gestação</vt:lpstr>
      <vt:lpstr>III. Maternidade</vt:lpstr>
      <vt:lpstr>III. Maternidade</vt:lpstr>
      <vt:lpstr>III. Maternidade</vt:lpstr>
      <vt:lpstr>IV. Creche ou Unidade de crescimento inicial</vt:lpstr>
      <vt:lpstr>IV. Creche ou Unidade de crescimento inicial</vt:lpstr>
      <vt:lpstr>IV. Creche ou Unidade de crescimento inicial</vt:lpstr>
      <vt:lpstr>IV. Creche ou Unidade de crescimento inicial</vt:lpstr>
      <vt:lpstr>V. Unidades de crescimento e acabamento</vt:lpstr>
      <vt:lpstr>V. Unidades de crescimento e acabamento</vt:lpstr>
      <vt:lpstr>V. Unidades de crescimento e acabamento</vt:lpstr>
      <vt:lpstr>Apresentação do PowerPoint</vt:lpstr>
      <vt:lpstr>Manejo dos dejetos </vt:lpstr>
      <vt:lpstr>Manejo dos dejetos </vt:lpstr>
      <vt:lpstr>Controle sanitário </vt:lpstr>
      <vt:lpstr>Controle sanitário </vt:lpstr>
      <vt:lpstr>Controle sanitário </vt:lpstr>
      <vt:lpstr>BIBLIOGRAFIA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Instalações para suínos</dc:title>
  <dc:creator>Matheus caniato</dc:creator>
  <cp:lastModifiedBy>MATHEUS</cp:lastModifiedBy>
  <cp:revision>47</cp:revision>
  <dcterms:created xsi:type="dcterms:W3CDTF">2015-04-21T12:35:58Z</dcterms:created>
  <dcterms:modified xsi:type="dcterms:W3CDTF">2016-06-13T00:52:42Z</dcterms:modified>
</cp:coreProperties>
</file>