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5"/>
  </p:notesMasterIdLst>
  <p:sldIdLst>
    <p:sldId id="256" r:id="rId2"/>
    <p:sldId id="257" r:id="rId3"/>
    <p:sldId id="258" r:id="rId4"/>
    <p:sldId id="259" r:id="rId5"/>
    <p:sldId id="260" r:id="rId6"/>
    <p:sldId id="263" r:id="rId7"/>
    <p:sldId id="264" r:id="rId8"/>
    <p:sldId id="265" r:id="rId9"/>
    <p:sldId id="267" r:id="rId10"/>
    <p:sldId id="268" r:id="rId11"/>
    <p:sldId id="271" r:id="rId12"/>
    <p:sldId id="272" r:id="rId13"/>
    <p:sldId id="273" r:id="rId14"/>
    <p:sldId id="274" r:id="rId15"/>
    <p:sldId id="275" r:id="rId16"/>
    <p:sldId id="276" r:id="rId17"/>
    <p:sldId id="277" r:id="rId18"/>
    <p:sldId id="278" r:id="rId19"/>
    <p:sldId id="279" r:id="rId20"/>
    <p:sldId id="280" r:id="rId21"/>
    <p:sldId id="281" r:id="rId22"/>
    <p:sldId id="282" r:id="rId23"/>
    <p:sldId id="283" r:id="rId24"/>
    <p:sldId id="284" r:id="rId25"/>
    <p:sldId id="285" r:id="rId26"/>
    <p:sldId id="286" r:id="rId27"/>
    <p:sldId id="287" r:id="rId28"/>
    <p:sldId id="288" r:id="rId29"/>
    <p:sldId id="289" r:id="rId30"/>
    <p:sldId id="290" r:id="rId31"/>
    <p:sldId id="291" r:id="rId32"/>
    <p:sldId id="292" r:id="rId33"/>
    <p:sldId id="293" r:id="rId34"/>
    <p:sldId id="294" r:id="rId35"/>
    <p:sldId id="295" r:id="rId36"/>
    <p:sldId id="296" r:id="rId37"/>
    <p:sldId id="297" r:id="rId38"/>
    <p:sldId id="298" r:id="rId39"/>
    <p:sldId id="299" r:id="rId40"/>
    <p:sldId id="300" r:id="rId41"/>
    <p:sldId id="301" r:id="rId42"/>
    <p:sldId id="302" r:id="rId43"/>
    <p:sldId id="304" r:id="rId44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349" autoAdjust="0"/>
  </p:normalViewPr>
  <p:slideViewPr>
    <p:cSldViewPr>
      <p:cViewPr>
        <p:scale>
          <a:sx n="71" d="100"/>
          <a:sy n="71" d="100"/>
        </p:scale>
        <p:origin x="-1260" y="-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18F354-9F6D-4137-9F81-B60A451987F0}" type="datetimeFigureOut">
              <a:rPr lang="pt-BR" smtClean="0"/>
              <a:t>15/01/2017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4C7FA8-E665-4E74-822B-0FB88A2E6A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587496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Formar um "colchão de ar" entre o forro e a telha, possibilitando controle da temperatura interna, melhorando as condições de conforto térmico.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4C7FA8-E665-4E74-822B-0FB88A2E6A72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757442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pt-BR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Água: </a:t>
            </a:r>
            <a:r>
              <a:rPr lang="pt-BR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superfície plana inclinada de um telhado;</a:t>
            </a:r>
          </a:p>
          <a:p>
            <a:pPr algn="just"/>
            <a:endParaRPr lang="pt-BR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t-BR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Beiral: </a:t>
            </a:r>
            <a:r>
              <a:rPr lang="pt-BR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projeção do telhado para fora do alinhamento da parede;</a:t>
            </a:r>
          </a:p>
          <a:p>
            <a:pPr algn="just"/>
            <a:endParaRPr lang="pt-BR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t-BR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Cumeeira: </a:t>
            </a:r>
            <a:r>
              <a:rPr lang="pt-BR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aresta delimitada pelo encontro entre duas águas, geralmente localizado na parte mais alta do telhado;</a:t>
            </a:r>
          </a:p>
          <a:p>
            <a:pPr algn="just"/>
            <a:endParaRPr lang="pt-BR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t-BR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Espigão: </a:t>
            </a:r>
            <a:r>
              <a:rPr lang="pt-BR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aresta inclinada delimitada pelo encontro entre duas águas que formam um ângulo saliente, sito é, o espigão é um divisor de águas;</a:t>
            </a:r>
          </a:p>
          <a:p>
            <a:pPr algn="just"/>
            <a:endParaRPr lang="pt-BR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t-BR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Rincão: </a:t>
            </a:r>
            <a:r>
              <a:rPr lang="pt-BR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aresta inclinada delimitada pelo encontro entre suas águas que formam um ângulo reentrante, isto é, o rincão é um captador de águas (conhecido como água furtada);</a:t>
            </a:r>
          </a:p>
          <a:p>
            <a:pPr algn="just"/>
            <a:endParaRPr lang="pt-BR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t-BR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Rufo: </a:t>
            </a:r>
            <a:r>
              <a:rPr lang="pt-BR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peça complementar de arremate entre o telhado e uma parede;</a:t>
            </a:r>
          </a:p>
          <a:p>
            <a:pPr algn="just"/>
            <a:endParaRPr lang="pt-BR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t-BR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Fiada: </a:t>
            </a:r>
            <a:r>
              <a:rPr lang="pt-BR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seqüência</a:t>
            </a:r>
            <a:r>
              <a:rPr lang="pt-BR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 telhas na direção de sua largura;</a:t>
            </a:r>
          </a:p>
          <a:p>
            <a:pPr algn="just"/>
            <a:endParaRPr lang="pt-BR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t-BR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Peças complementares: </a:t>
            </a:r>
            <a:r>
              <a:rPr lang="pt-BR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calhas, condutores, peças destinadas a promover a ventilação e/ou iluminação, componentes cerâmicos ou de qualquer outro material que permita a solução de detalhes do telhado;</a:t>
            </a:r>
          </a:p>
          <a:p>
            <a:pPr algn="just"/>
            <a:endParaRPr lang="pt-BR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t-BR" sz="1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Tacaniça</a:t>
            </a:r>
            <a:r>
              <a:rPr lang="pt-BR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pt-BR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água de um telhado em forma de triângulo, formada entre dois espigões</a:t>
            </a:r>
            <a:r>
              <a:rPr lang="pt-BR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4C7FA8-E665-4E74-822B-0FB88A2E6A72}" type="slidenum">
              <a:rPr lang="pt-BR" smtClean="0"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57444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As formas fundamentais na constituição de um telhado são chamadas elementares e podem ser combinadas resultando várias outras formas mais complexas ou até mesmo especiais para uma determinada atividade específica.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4C7FA8-E665-4E74-822B-0FB88A2E6A72}" type="slidenum">
              <a:rPr lang="pt-BR" smtClean="0"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879302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Para colocação das telhas onduladas, são necessários uma série de informação básicas inerentes ao material. Abaixo estão colocados algumas dados gerais referentes ao</a:t>
            </a:r>
          </a:p>
          <a:p>
            <a:r>
              <a:rPr lang="pt-BR" dirty="0" smtClean="0"/>
              <a:t>comprimento, largura, altura, necessidade de apoios, recobrimento lateral e longitudinal, </a:t>
            </a:r>
            <a:r>
              <a:rPr lang="pt-BR" dirty="0" err="1" smtClean="0"/>
              <a:t>etc</a:t>
            </a:r>
            <a:endParaRPr lang="pt-BR" dirty="0" smtClean="0"/>
          </a:p>
          <a:p>
            <a:r>
              <a:rPr lang="pt-BR" dirty="0" smtClean="0"/>
              <a:t>para os diversos tipos de telhas onduladas existentes. Os dados são gerais pois, os itens</a:t>
            </a:r>
          </a:p>
          <a:p>
            <a:r>
              <a:rPr lang="pt-BR" dirty="0" smtClean="0"/>
              <a:t>colocados acima são em função dos modelos e recomendações de cada fabricante, do</a:t>
            </a:r>
          </a:p>
          <a:p>
            <a:r>
              <a:rPr lang="pt-BR" dirty="0" smtClean="0"/>
              <a:t>material que cada telha é constituída, bem como, da rugosidade apresentada por elas.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4C7FA8-E665-4E74-822B-0FB88A2E6A72}" type="slidenum">
              <a:rPr lang="pt-BR" smtClean="0"/>
              <a:t>42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183788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CD65B-4FF7-450B-A8B5-404435CFDAA8}" type="datetimeFigureOut">
              <a:rPr lang="pt-BR" smtClean="0"/>
              <a:t>15/01/2017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C629F-39B2-4270-B6C2-F20B68E9ECF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24573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CD65B-4FF7-450B-A8B5-404435CFDAA8}" type="datetimeFigureOut">
              <a:rPr lang="pt-BR" smtClean="0"/>
              <a:t>15/01/2017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C629F-39B2-4270-B6C2-F20B68E9ECF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6144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CD65B-4FF7-450B-A8B5-404435CFDAA8}" type="datetimeFigureOut">
              <a:rPr lang="pt-BR" smtClean="0"/>
              <a:t>15/01/2017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C629F-39B2-4270-B6C2-F20B68E9ECF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55631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CD65B-4FF7-450B-A8B5-404435CFDAA8}" type="datetimeFigureOut">
              <a:rPr lang="pt-BR" smtClean="0"/>
              <a:t>15/01/2017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C629F-39B2-4270-B6C2-F20B68E9ECF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94021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CD65B-4FF7-450B-A8B5-404435CFDAA8}" type="datetimeFigureOut">
              <a:rPr lang="pt-BR" smtClean="0"/>
              <a:t>15/01/2017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C629F-39B2-4270-B6C2-F20B68E9ECF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45157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CD65B-4FF7-450B-A8B5-404435CFDAA8}" type="datetimeFigureOut">
              <a:rPr lang="pt-BR" smtClean="0"/>
              <a:t>15/01/2017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C629F-39B2-4270-B6C2-F20B68E9ECF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88204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CD65B-4FF7-450B-A8B5-404435CFDAA8}" type="datetimeFigureOut">
              <a:rPr lang="pt-BR" smtClean="0"/>
              <a:t>15/01/2017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C629F-39B2-4270-B6C2-F20B68E9ECF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24069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CD65B-4FF7-450B-A8B5-404435CFDAA8}" type="datetimeFigureOut">
              <a:rPr lang="pt-BR" smtClean="0"/>
              <a:t>15/01/2017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C629F-39B2-4270-B6C2-F20B68E9ECF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89359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CD65B-4FF7-450B-A8B5-404435CFDAA8}" type="datetimeFigureOut">
              <a:rPr lang="pt-BR" smtClean="0"/>
              <a:t>15/01/2017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C629F-39B2-4270-B6C2-F20B68E9ECF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19147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CD65B-4FF7-450B-A8B5-404435CFDAA8}" type="datetimeFigureOut">
              <a:rPr lang="pt-BR" smtClean="0"/>
              <a:t>15/01/2017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C629F-39B2-4270-B6C2-F20B68E9ECF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68882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CD65B-4FF7-450B-A8B5-404435CFDAA8}" type="datetimeFigureOut">
              <a:rPr lang="pt-BR" smtClean="0"/>
              <a:t>15/01/2017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C629F-39B2-4270-B6C2-F20B68E9ECF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55043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www.guaraves.com.br/wp-content/uploads/2013/12/granja_1.jpg"/>
          <p:cNvPicPr>
            <a:picLocks noChangeAspect="1" noChangeArrowheads="1"/>
          </p:cNvPicPr>
          <p:nvPr userDrawn="1"/>
        </p:nvPicPr>
        <p:blipFill>
          <a:blip r:embed="rId13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62" y="0"/>
            <a:ext cx="911894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7CD65B-4FF7-450B-A8B5-404435CFDAA8}" type="datetimeFigureOut">
              <a:rPr lang="pt-BR" smtClean="0"/>
              <a:t>15/01/2017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3C629F-39B2-4270-B6C2-F20B68E9ECF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69370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smtClean="0"/>
              <a:t>Aula</a:t>
            </a:r>
            <a:br>
              <a:rPr lang="pt-BR" dirty="0" smtClean="0"/>
            </a:br>
            <a:r>
              <a:rPr lang="pt-BR" dirty="0" smtClean="0"/>
              <a:t>Cobertura das Instalações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46176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/>
              <a:t>COMPONENTES DO TELHADO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02" t="33580" r="27917" b="9373"/>
          <a:stretch/>
        </p:blipFill>
        <p:spPr bwMode="auto">
          <a:xfrm>
            <a:off x="611560" y="1630157"/>
            <a:ext cx="8064896" cy="4679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9560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FORMA DOS TELHADOS</a:t>
            </a:r>
            <a:br>
              <a:rPr lang="pt-BR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pt-BR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Formas </a:t>
            </a:r>
            <a:r>
              <a:rPr lang="pt-B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elementares</a:t>
            </a:r>
          </a:p>
          <a:p>
            <a:endParaRPr lang="pt-BR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pt-B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Telhado de meia-água ou uma água: </a:t>
            </a: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É um telhado muito simples, </a:t>
            </a: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constituído por </a:t>
            </a: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uma única água. Neste caso não estão presentes nem a cumeeira, espigão e rincão;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67" t="55766" r="39341" b="25323"/>
          <a:stretch/>
        </p:blipFill>
        <p:spPr bwMode="auto">
          <a:xfrm>
            <a:off x="2267744" y="3573016"/>
            <a:ext cx="4315913" cy="2306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9742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Forma dos telhados</a:t>
            </a:r>
            <a:br>
              <a:rPr lang="pt-BR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pt-BR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pt-B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Telhado de duas águas: </a:t>
            </a: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Apresenta dois planos inclinados que se encontram </a:t>
            </a: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para formar </a:t>
            </a: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cumeeira;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83" t="46303" r="39404" b="32278"/>
          <a:stretch/>
        </p:blipFill>
        <p:spPr bwMode="auto">
          <a:xfrm>
            <a:off x="2339752" y="2636912"/>
            <a:ext cx="5053086" cy="3167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4047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Forma dos telhados</a:t>
            </a:r>
            <a:br>
              <a:rPr lang="pt-BR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pt-BR" sz="32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pt-B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c) Telhado de três águas: </a:t>
            </a: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Além de ter dois planos inclinados principais, </a:t>
            </a: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apresenta um </a:t>
            </a: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outro plano em forma de triângulo que recebe o nome de </a:t>
            </a:r>
            <a:r>
              <a:rPr lang="pt-B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tacaniça</a:t>
            </a: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Neste caso, além </a:t>
            </a: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 cumeeira</a:t>
            </a: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o telhado apresenta dois espigões;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81" t="34929" r="39877" b="43322"/>
          <a:stretch/>
        </p:blipFill>
        <p:spPr bwMode="auto">
          <a:xfrm>
            <a:off x="2179503" y="2771087"/>
            <a:ext cx="5172605" cy="3448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7746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Forma dos telhados</a:t>
            </a:r>
            <a:br>
              <a:rPr lang="pt-BR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pt-BR" sz="32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pt-B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d) Telhado de quatro águas: </a:t>
            </a: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Neste caso, teremos duas águas mestras e </a:t>
            </a: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duas tacaniças</a:t>
            </a: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21" t="17835" r="39639" b="63405"/>
          <a:stretch/>
        </p:blipFill>
        <p:spPr bwMode="auto">
          <a:xfrm>
            <a:off x="1907704" y="3042722"/>
            <a:ext cx="5096869" cy="2823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4277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Forma dos telhados</a:t>
            </a:r>
            <a:br>
              <a:rPr lang="pt-BR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pt-BR" sz="32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e) Formas </a:t>
            </a:r>
            <a:r>
              <a:rPr lang="pt-B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complexas</a:t>
            </a:r>
            <a:endParaRPr lang="pt-B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42" t="54349" r="31629" b="6526"/>
          <a:stretch/>
        </p:blipFill>
        <p:spPr bwMode="auto">
          <a:xfrm>
            <a:off x="1547664" y="2369090"/>
            <a:ext cx="5976664" cy="4156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12479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Forma dos telhados</a:t>
            </a:r>
            <a:br>
              <a:rPr lang="pt-BR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Formas especiais</a:t>
            </a:r>
          </a:p>
          <a:p>
            <a:pPr algn="just"/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Melhoria 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 estética da 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construção;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Possibilitar 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maior ou 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menor iluminação interna;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Aproveitamento 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dos espaços 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internos;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elhorar 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 condições 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 conforto térmico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32260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Forma dos telhados</a:t>
            </a:r>
            <a:br>
              <a:rPr lang="pt-BR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pt-BR" sz="32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t-B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Lanternim: </a:t>
            </a:r>
            <a:endParaRPr lang="pt-BR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t-BR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alpões </a:t>
            </a: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para criação de </a:t>
            </a: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animais e casas-de</a:t>
            </a: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vegetação possibilitando </a:t>
            </a: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melhor </a:t>
            </a: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 mais </a:t>
            </a: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rápida renovação do ar e abaixando a temperatura </a:t>
            </a: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interna; 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pt-BR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Encarece </a:t>
            </a: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custo da </a:t>
            </a: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cobertura (</a:t>
            </a:r>
            <a:r>
              <a:rPr lang="pt-BR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Alternativa </a:t>
            </a: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elevar </a:t>
            </a: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</a:t>
            </a: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pé-direito)</a:t>
            </a:r>
            <a:endParaRPr lang="pt-B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68" t="58513" r="19903" b="12722"/>
          <a:stretch/>
        </p:blipFill>
        <p:spPr bwMode="auto">
          <a:xfrm>
            <a:off x="400472" y="3933056"/>
            <a:ext cx="8419398" cy="216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454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Mansarda: </a:t>
            </a: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Telhados muito comum na América do Norte, permitindo o vão </a:t>
            </a: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 telhado </a:t>
            </a: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como </a:t>
            </a: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depósito </a:t>
            </a: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feno.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69" t="41535" r="19307" b="29233"/>
          <a:stretch/>
        </p:blipFill>
        <p:spPr bwMode="auto">
          <a:xfrm>
            <a:off x="539552" y="3056039"/>
            <a:ext cx="8044617" cy="2101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2056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c) </a:t>
            </a:r>
            <a:r>
              <a:rPr lang="pt-BR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Shed</a:t>
            </a:r>
            <a:r>
              <a:rPr lang="pt-B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(dente de serra): </a:t>
            </a: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Comum nas </a:t>
            </a: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fábricas </a:t>
            </a: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 grande porte</a:t>
            </a: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permitindo a utilização da iluminação natural e melhor ventilação.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06" t="37846" r="19025" b="27370"/>
          <a:stretch/>
        </p:blipFill>
        <p:spPr bwMode="auto">
          <a:xfrm>
            <a:off x="298571" y="2852936"/>
            <a:ext cx="8809933" cy="2664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5987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/>
              <a:t>COBERTURA DAS INSTALAÇÕES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pt-BR" b="1" dirty="0"/>
          </a:p>
          <a:p>
            <a:r>
              <a:rPr lang="pt-BR" sz="2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Parte superior </a:t>
            </a:r>
            <a:r>
              <a:rPr lang="pt-BR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 edificação </a:t>
            </a:r>
            <a:r>
              <a:rPr lang="pt-BR" sz="2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 proteção/ intempéries</a:t>
            </a:r>
          </a:p>
          <a:p>
            <a:endParaRPr lang="pt-BR" sz="26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pt-BR" sz="2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Constituição</a:t>
            </a:r>
          </a:p>
          <a:p>
            <a:endParaRPr lang="pt-BR" sz="2600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pt-BR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</a:t>
            </a:r>
            <a:r>
              <a:rPr lang="pt-BR" sz="2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arte </a:t>
            </a:r>
            <a:r>
              <a:rPr lang="pt-BR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resistente (laje, estrutura de madeira, estrutura metálica, etc.) </a:t>
            </a:r>
            <a:endParaRPr lang="pt-BR" sz="26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pt-BR" sz="26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pt-BR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</a:t>
            </a:r>
            <a:r>
              <a:rPr lang="pt-BR" sz="2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onjunto </a:t>
            </a:r>
            <a:r>
              <a:rPr lang="pt-BR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 telhas </a:t>
            </a:r>
            <a:r>
              <a:rPr lang="pt-BR" sz="2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vedação </a:t>
            </a:r>
            <a:r>
              <a:rPr lang="pt-BR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(telhado</a:t>
            </a:r>
            <a:r>
              <a:rPr lang="pt-BR" sz="2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</a:p>
          <a:p>
            <a:endParaRPr lang="pt-BR" sz="26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pt-BR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</a:t>
            </a:r>
            <a:r>
              <a:rPr lang="pt-BR" sz="2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odendo </a:t>
            </a:r>
            <a:r>
              <a:rPr lang="pt-BR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apresentar </a:t>
            </a:r>
            <a:r>
              <a:rPr lang="pt-BR" sz="2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forro e isolamento térmico.</a:t>
            </a:r>
            <a:endParaRPr lang="pt-BR" sz="2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3163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d) Cobertura cônica (chapéu chinês): </a:t>
            </a: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 região sul e sudeste é mais utilizada </a:t>
            </a: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para pequenas </a:t>
            </a: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instalações com o objetivo estético. Na região norte do </a:t>
            </a: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país </a:t>
            </a: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é muito utilizada </a:t>
            </a: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 construção </a:t>
            </a: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galpões, casas, salões, barracões, etc.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40" t="47266" r="23085" b="14469"/>
          <a:stretch/>
        </p:blipFill>
        <p:spPr bwMode="auto">
          <a:xfrm>
            <a:off x="827584" y="2852936"/>
            <a:ext cx="7272808" cy="3075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0861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 fontScale="55000" lnSpcReduction="20000"/>
          </a:bodyPr>
          <a:lstStyle/>
          <a:p>
            <a:r>
              <a:rPr lang="pt-BR" b="1" dirty="0"/>
              <a:t>Traçado dos telhados</a:t>
            </a:r>
          </a:p>
          <a:p>
            <a:endParaRPr lang="pt-BR" dirty="0" smtClean="0"/>
          </a:p>
          <a:p>
            <a:pPr algn="just"/>
            <a:r>
              <a:rPr lang="pt-BR" dirty="0" smtClean="0"/>
              <a:t>A </a:t>
            </a:r>
            <a:r>
              <a:rPr lang="pt-BR" dirty="0"/>
              <a:t>partir de um esboço da vista superior da instalação, formamos uma série </a:t>
            </a:r>
            <a:r>
              <a:rPr lang="pt-BR" dirty="0" smtClean="0"/>
              <a:t>de quadrados </a:t>
            </a:r>
            <a:r>
              <a:rPr lang="pt-BR" dirty="0"/>
              <a:t>ou </a:t>
            </a:r>
            <a:r>
              <a:rPr lang="pt-BR" dirty="0" smtClean="0"/>
              <a:t>retângulos</a:t>
            </a:r>
          </a:p>
          <a:p>
            <a:pPr algn="just"/>
            <a:endParaRPr lang="pt-BR" dirty="0"/>
          </a:p>
          <a:p>
            <a:pPr algn="just"/>
            <a:r>
              <a:rPr lang="pt-BR" dirty="0" smtClean="0"/>
              <a:t>Pegamos </a:t>
            </a:r>
            <a:r>
              <a:rPr lang="pt-BR" dirty="0"/>
              <a:t>o retângulo ou quadrado de maior largura e traçamos os espigões </a:t>
            </a:r>
            <a:r>
              <a:rPr lang="pt-BR" dirty="0" smtClean="0"/>
              <a:t>num ângulo </a:t>
            </a:r>
            <a:r>
              <a:rPr lang="pt-BR" dirty="0"/>
              <a:t>de 45</a:t>
            </a:r>
            <a:r>
              <a:rPr lang="pt-BR" baseline="30000" dirty="0"/>
              <a:t>o</a:t>
            </a:r>
            <a:r>
              <a:rPr lang="pt-BR" dirty="0"/>
              <a:t> e em seguida ligamos às duas tacaniças formadas, fazendo a linha </a:t>
            </a:r>
            <a:r>
              <a:rPr lang="pt-BR" dirty="0" smtClean="0"/>
              <a:t>da cumeeira. </a:t>
            </a:r>
          </a:p>
          <a:p>
            <a:pPr algn="just"/>
            <a:endParaRPr lang="pt-BR" dirty="0"/>
          </a:p>
          <a:p>
            <a:pPr algn="just"/>
            <a:r>
              <a:rPr lang="pt-BR" dirty="0" smtClean="0"/>
              <a:t>Quadrados </a:t>
            </a:r>
            <a:r>
              <a:rPr lang="pt-BR" dirty="0"/>
              <a:t>ou retângulos de mesma largura terão cumeeiras com a mesma altura;</a:t>
            </a:r>
          </a:p>
          <a:p>
            <a:pPr algn="just"/>
            <a:endParaRPr lang="pt-BR" dirty="0" smtClean="0"/>
          </a:p>
          <a:p>
            <a:pPr algn="just"/>
            <a:r>
              <a:rPr lang="pt-BR" dirty="0" smtClean="0"/>
              <a:t>Após </a:t>
            </a:r>
            <a:r>
              <a:rPr lang="pt-BR" dirty="0"/>
              <a:t>este passos, traçamos o restante dos espigões a 45o e as cumeeiras. No </a:t>
            </a:r>
            <a:r>
              <a:rPr lang="pt-BR" dirty="0" smtClean="0"/>
              <a:t>ponto de </a:t>
            </a:r>
            <a:r>
              <a:rPr lang="pt-BR" dirty="0"/>
              <a:t>encontro entre os traços teremos os rincões e espigões. </a:t>
            </a:r>
            <a:endParaRPr lang="pt-BR" dirty="0" smtClean="0"/>
          </a:p>
          <a:p>
            <a:pPr algn="just"/>
            <a:endParaRPr lang="pt-BR" dirty="0"/>
          </a:p>
          <a:p>
            <a:pPr algn="just"/>
            <a:r>
              <a:rPr lang="pt-BR" dirty="0" smtClean="0"/>
              <a:t>Do </a:t>
            </a:r>
            <a:r>
              <a:rPr lang="pt-BR" dirty="0"/>
              <a:t>encontro de um cumeeira </a:t>
            </a:r>
            <a:r>
              <a:rPr lang="pt-BR" dirty="0" smtClean="0"/>
              <a:t>com um </a:t>
            </a:r>
            <a:r>
              <a:rPr lang="pt-BR" dirty="0"/>
              <a:t>espigão será necessário um rincão; </a:t>
            </a:r>
            <a:endParaRPr lang="pt-BR" dirty="0" smtClean="0"/>
          </a:p>
          <a:p>
            <a:pPr algn="just"/>
            <a:endParaRPr lang="pt-BR" dirty="0"/>
          </a:p>
          <a:p>
            <a:pPr algn="just"/>
            <a:r>
              <a:rPr lang="pt-BR" dirty="0"/>
              <a:t>D</a:t>
            </a:r>
            <a:r>
              <a:rPr lang="pt-BR" dirty="0" smtClean="0"/>
              <a:t>o </a:t>
            </a:r>
            <a:r>
              <a:rPr lang="pt-BR" dirty="0"/>
              <a:t>encontro de uma cumeeira com uma água de um</a:t>
            </a:r>
          </a:p>
          <a:p>
            <a:pPr algn="just"/>
            <a:r>
              <a:rPr lang="pt-BR" dirty="0"/>
              <a:t>telhado será necessário dois rincões;</a:t>
            </a:r>
          </a:p>
        </p:txBody>
      </p:sp>
    </p:spTree>
    <p:extLst>
      <p:ext uri="{BB962C8B-B14F-4D97-AF65-F5344CB8AC3E}">
        <p14:creationId xmlns:p14="http://schemas.microsoft.com/office/powerpoint/2010/main" val="2342606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87" t="33016" r="16367" b="13415"/>
          <a:stretch/>
        </p:blipFill>
        <p:spPr bwMode="auto">
          <a:xfrm>
            <a:off x="395536" y="2204864"/>
            <a:ext cx="8435224" cy="3960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2320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Inclinação dos telhados</a:t>
            </a:r>
            <a:b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fim de garantir a drenagem das águas pluviais, evitar o acúmulo de detritos e </a:t>
            </a: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pt-BR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indeslocabilidade</a:t>
            </a: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das telhas os telhados devem ser executados com uma declividade </a:t>
            </a: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ou inclinação </a:t>
            </a: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adequada</a:t>
            </a: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pt-B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inclinação dos telhados varia com o tipo de telha, sendo maior para as telhas </a:t>
            </a: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 canais </a:t>
            </a: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escoamento pequeno (telha francesa) e maior grau </a:t>
            </a: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 </a:t>
            </a:r>
            <a:r>
              <a:rPr lang="pt-BR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embebimento</a:t>
            </a: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pt-BR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t-BR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Assim as telhas </a:t>
            </a: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barro exigirão maiores inclinações que as cimento amianto, alumínio, </a:t>
            </a: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fibra-de-vidro, zinco</a:t>
            </a: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t-B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etc</a:t>
            </a:r>
            <a:endParaRPr lang="pt-B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3411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Inclinação dos telhados</a:t>
            </a:r>
            <a:b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pt-BR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37" t="19315" r="16122" b="24869"/>
          <a:stretch/>
        </p:blipFill>
        <p:spPr bwMode="auto">
          <a:xfrm>
            <a:off x="539552" y="1916832"/>
            <a:ext cx="8399276" cy="4248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1444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Inclinação dos telhados</a:t>
            </a:r>
            <a:b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19" t="38396" r="15060" b="24149"/>
          <a:stretch/>
        </p:blipFill>
        <p:spPr bwMode="auto">
          <a:xfrm>
            <a:off x="727866" y="1628800"/>
            <a:ext cx="7714267" cy="2541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72" t="38659" r="18050" b="45098"/>
          <a:stretch/>
        </p:blipFill>
        <p:spPr bwMode="auto">
          <a:xfrm>
            <a:off x="683568" y="4221088"/>
            <a:ext cx="7250856" cy="1070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7801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Inclinação dos telhados</a:t>
            </a:r>
            <a:b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 declividades indicadas acima para as telhas de barro podem ser </a:t>
            </a: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superadas, devendo-se </a:t>
            </a: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nesse caso promover a amarração das telhas à estrutura de apoio; tal </a:t>
            </a: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amarração deve </a:t>
            </a: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ser feita com arames resistentes à corrosão (latão, cobre, etc.), utilizando-se para </a:t>
            </a: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tanto furações </a:t>
            </a: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inseridas em pontos apropriados das telhas durante o processo de fabricação. </a:t>
            </a:r>
            <a:endParaRPr lang="pt-BR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t-BR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 esquema </a:t>
            </a: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fixação das telhas para declividades entre 45% e 100% consiste em fixar </a:t>
            </a: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uma telha </a:t>
            </a: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cada 5 telhas assentadas.</a:t>
            </a:r>
          </a:p>
        </p:txBody>
      </p:sp>
    </p:spTree>
    <p:extLst>
      <p:ext uri="{BB962C8B-B14F-4D97-AF65-F5344CB8AC3E}">
        <p14:creationId xmlns:p14="http://schemas.microsoft.com/office/powerpoint/2010/main" val="3624426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b="1" dirty="0"/>
              <a:t>COBERTURA COM ESTRUTURA DE MADEIRA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pt-B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elhas </a:t>
            </a:r>
          </a:p>
          <a:p>
            <a:endParaRPr lang="pt-BR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arro - curvas 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(meio cano 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ou paulista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chatas ou planas (francesa ou tipo </a:t>
            </a:r>
            <a:r>
              <a:rPr lang="pt-B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marcelha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Cimento </a:t>
            </a:r>
          </a:p>
          <a:p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Chapas 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ferro 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galvanizadas</a:t>
            </a:r>
          </a:p>
          <a:p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Onduladas</a:t>
            </a:r>
          </a:p>
          <a:p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Vidro</a:t>
            </a:r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420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Recomendações gerais quanto ao manuseio e estocagem dos </a:t>
            </a:r>
            <a:r>
              <a:rPr lang="pt-BR" sz="24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componentes da </a:t>
            </a:r>
            <a:r>
              <a:rPr lang="pt-BR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cobertura</a:t>
            </a:r>
            <a:endParaRPr lang="pt-BR" sz="24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pt-B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Prevenção/ contaminação </a:t>
            </a:r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 madeira </a:t>
            </a:r>
            <a:endParaRPr lang="pt-BR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Remoção - fontes 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potenciais de infecção 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(entulhos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raízes 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 sobras de madeira);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Eliminação – ninhos de cupins</a:t>
            </a:r>
          </a:p>
          <a:p>
            <a:pPr algn="just"/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t-B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Escolha das Espécies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Naturalmente 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resistentes 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ao apodrecimento 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 ao ataque de 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insetos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Previamente 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tratadas;</a:t>
            </a:r>
          </a:p>
        </p:txBody>
      </p:sp>
    </p:spTree>
    <p:extLst>
      <p:ext uri="{BB962C8B-B14F-4D97-AF65-F5344CB8AC3E}">
        <p14:creationId xmlns:p14="http://schemas.microsoft.com/office/powerpoint/2010/main" val="485707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24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Recomendações gerais quanto ao manuseio e estocagem dos componentes da cobertura</a:t>
            </a:r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pt-BR" dirty="0"/>
              <a:t>Não devem ser empregadas peças de madeira que</a:t>
            </a:r>
            <a:r>
              <a:rPr lang="pt-BR" dirty="0" smtClean="0"/>
              <a:t>:</a:t>
            </a:r>
          </a:p>
          <a:p>
            <a:endParaRPr lang="pt-BR" dirty="0"/>
          </a:p>
          <a:p>
            <a:r>
              <a:rPr lang="pt-BR" b="1" dirty="0" smtClean="0"/>
              <a:t>Sofreram esmagamentos</a:t>
            </a:r>
            <a:r>
              <a:rPr lang="pt-BR" dirty="0" smtClean="0"/>
              <a:t> – danos/ comprometimento da </a:t>
            </a:r>
            <a:r>
              <a:rPr lang="pt-BR" dirty="0"/>
              <a:t>segurança </a:t>
            </a:r>
            <a:r>
              <a:rPr lang="pt-BR" dirty="0" smtClean="0"/>
              <a:t>da estrutura</a:t>
            </a:r>
          </a:p>
          <a:p>
            <a:endParaRPr lang="pt-BR" dirty="0"/>
          </a:p>
          <a:p>
            <a:r>
              <a:rPr lang="pt-BR" b="1" dirty="0" smtClean="0"/>
              <a:t>Alto </a:t>
            </a:r>
            <a:r>
              <a:rPr lang="pt-BR" b="1" dirty="0"/>
              <a:t>teor de umidade</a:t>
            </a:r>
            <a:r>
              <a:rPr lang="pt-BR" dirty="0"/>
              <a:t>, isto é, madeiras verdes</a:t>
            </a:r>
            <a:r>
              <a:rPr lang="pt-BR" dirty="0" smtClean="0"/>
              <a:t>;</a:t>
            </a:r>
          </a:p>
          <a:p>
            <a:endParaRPr lang="pt-BR" dirty="0"/>
          </a:p>
          <a:p>
            <a:r>
              <a:rPr lang="pt-BR" b="1" dirty="0"/>
              <a:t>D</a:t>
            </a:r>
            <a:r>
              <a:rPr lang="pt-BR" b="1" dirty="0" smtClean="0"/>
              <a:t>efeitos</a:t>
            </a:r>
            <a:r>
              <a:rPr lang="pt-BR" dirty="0" smtClean="0"/>
              <a:t> - nós </a:t>
            </a:r>
            <a:r>
              <a:rPr lang="pt-BR" dirty="0"/>
              <a:t>soltos, nós que abrangem grande parte da </a:t>
            </a:r>
            <a:r>
              <a:rPr lang="pt-BR" dirty="0" smtClean="0"/>
              <a:t>secção transversal </a:t>
            </a:r>
            <a:r>
              <a:rPr lang="pt-BR" dirty="0"/>
              <a:t>da peça, fendas exageradas, arqueamento acentuado, etc</a:t>
            </a:r>
            <a:r>
              <a:rPr lang="pt-BR" dirty="0" smtClean="0"/>
              <a:t>.;</a:t>
            </a:r>
          </a:p>
          <a:p>
            <a:endParaRPr lang="pt-BR" dirty="0"/>
          </a:p>
          <a:p>
            <a:r>
              <a:rPr lang="pt-BR" b="1" dirty="0" smtClean="0"/>
              <a:t>Falta de adaptação perfeita às </a:t>
            </a:r>
            <a:r>
              <a:rPr lang="pt-BR" b="1" dirty="0"/>
              <a:t>ligações</a:t>
            </a:r>
            <a:r>
              <a:rPr lang="pt-BR" dirty="0" smtClean="0"/>
              <a:t>;</a:t>
            </a:r>
          </a:p>
          <a:p>
            <a:endParaRPr lang="pt-BR" dirty="0"/>
          </a:p>
          <a:p>
            <a:r>
              <a:rPr lang="pt-BR" b="1" dirty="0" smtClean="0"/>
              <a:t>Sinais/ deterioração </a:t>
            </a:r>
            <a:r>
              <a:rPr lang="pt-BR" dirty="0" smtClean="0"/>
              <a:t>- fungos </a:t>
            </a:r>
            <a:r>
              <a:rPr lang="pt-BR" dirty="0"/>
              <a:t>ou insetos.</a:t>
            </a:r>
          </a:p>
        </p:txBody>
      </p:sp>
    </p:spTree>
    <p:extLst>
      <p:ext uri="{BB962C8B-B14F-4D97-AF65-F5344CB8AC3E}">
        <p14:creationId xmlns:p14="http://schemas.microsoft.com/office/powerpoint/2010/main" val="3896106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28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F</a:t>
            </a:r>
            <a:r>
              <a:rPr lang="pt-BR" sz="2800" b="1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unções básicas que uma cobertura deve cumprir</a:t>
            </a:r>
            <a:br>
              <a:rPr lang="pt-BR" sz="2800" b="1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</a:br>
            <a:endParaRPr lang="pt-BR" sz="280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t-BR" sz="2400" b="1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Proteção</a:t>
            </a:r>
            <a:r>
              <a:rPr lang="pt-BR" sz="24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- </a:t>
            </a:r>
            <a:r>
              <a:rPr lang="pt-BR" sz="2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partes internas das construções</a:t>
            </a:r>
            <a:r>
              <a:rPr lang="pt-BR" sz="24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;</a:t>
            </a:r>
          </a:p>
          <a:p>
            <a:pPr algn="just"/>
            <a:endParaRPr lang="pt-BR" sz="240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pt-BR" sz="24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I</a:t>
            </a:r>
            <a:r>
              <a:rPr lang="pt-BR" sz="2400" b="1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nclinação adequada</a:t>
            </a:r>
            <a:r>
              <a:rPr lang="pt-BR" sz="24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(tipo </a:t>
            </a:r>
            <a:r>
              <a:rPr lang="pt-BR" sz="2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de </a:t>
            </a:r>
            <a:r>
              <a:rPr lang="pt-BR" sz="24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telha) - drenagem águas </a:t>
            </a:r>
            <a:r>
              <a:rPr lang="pt-BR" sz="2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pluviais</a:t>
            </a:r>
            <a:r>
              <a:rPr lang="pt-BR" sz="24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;</a:t>
            </a:r>
          </a:p>
          <a:p>
            <a:pPr marL="0" indent="0" algn="just">
              <a:buNone/>
            </a:pPr>
            <a:endParaRPr lang="pt-BR" sz="240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pt-BR" sz="2400" b="1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Formação "colchão </a:t>
            </a:r>
            <a:r>
              <a:rPr lang="pt-BR" sz="24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de ar" </a:t>
            </a:r>
            <a:r>
              <a:rPr lang="pt-BR" sz="24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(forro </a:t>
            </a:r>
            <a:r>
              <a:rPr lang="pt-BR" sz="2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e a </a:t>
            </a:r>
            <a:r>
              <a:rPr lang="pt-BR" sz="24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telha);</a:t>
            </a:r>
          </a:p>
          <a:p>
            <a:pPr algn="just"/>
            <a:endParaRPr lang="pt-BR" sz="2400" dirty="0" smtClean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pt-BR" sz="2400" b="1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Controle </a:t>
            </a:r>
            <a:r>
              <a:rPr lang="pt-BR" sz="24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- temperatura interna;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pt-BR" sz="2400" b="1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Melhoria</a:t>
            </a:r>
            <a:r>
              <a:rPr lang="pt-BR" sz="24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- condições </a:t>
            </a:r>
            <a:r>
              <a:rPr lang="pt-BR" sz="2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de conforto térmico.</a:t>
            </a:r>
          </a:p>
        </p:txBody>
      </p:sp>
    </p:spTree>
    <p:extLst>
      <p:ext uri="{BB962C8B-B14F-4D97-AF65-F5344CB8AC3E}">
        <p14:creationId xmlns:p14="http://schemas.microsoft.com/office/powerpoint/2010/main" val="694347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24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Recomendações gerais quanto ao manuseio e estocagem dos componentes da cobertura</a:t>
            </a:r>
            <a:endParaRPr lang="pt-BR" sz="24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algn="just"/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Todas as peças e componentes de madeira devem estar no local da obra antes 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 início 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 execução da estrutura, devendo ser estocada o mais próximo possível do 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local onde 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serão empregadas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Cuidado manuseio (evitar danos) - peças 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e componentes de madeira </a:t>
            </a:r>
          </a:p>
          <a:p>
            <a:pPr algn="just"/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Peças/ alto 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teor de umidade (peças ainda “verde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”), impregnadas 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 preservativos solúveis em 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água - estocadas 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 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galpões providos 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aberturas e de forma a deixar espaços vazios entre 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elas (ventilação eficiente). </a:t>
            </a:r>
          </a:p>
          <a:p>
            <a:pPr algn="just"/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Peças secas - estocadas em galpões 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e empilhadas de maneira a não deixar espaços entre as pilhas;</a:t>
            </a:r>
          </a:p>
        </p:txBody>
      </p:sp>
    </p:spTree>
    <p:extLst>
      <p:ext uri="{BB962C8B-B14F-4D97-AF65-F5344CB8AC3E}">
        <p14:creationId xmlns:p14="http://schemas.microsoft.com/office/powerpoint/2010/main" val="3570298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24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Recomendações gerais quanto ao manuseio e estocagem dos componentes da cobertura</a:t>
            </a:r>
            <a:endParaRPr lang="pt-BR" sz="24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pt-BR" b="1" dirty="0"/>
              <a:t>E</a:t>
            </a:r>
            <a:r>
              <a:rPr lang="pt-BR" b="1" dirty="0" smtClean="0"/>
              <a:t>stocagem (céu aberto) </a:t>
            </a:r>
            <a:r>
              <a:rPr lang="pt-BR" dirty="0" smtClean="0"/>
              <a:t>- períodos relativamente curtos</a:t>
            </a:r>
            <a:r>
              <a:rPr lang="pt-BR" dirty="0"/>
              <a:t>, desde que</a:t>
            </a:r>
            <a:r>
              <a:rPr lang="pt-BR" dirty="0" smtClean="0"/>
              <a:t>:</a:t>
            </a:r>
          </a:p>
          <a:p>
            <a:endParaRPr lang="pt-BR" dirty="0"/>
          </a:p>
          <a:p>
            <a:r>
              <a:rPr lang="pt-BR" dirty="0"/>
              <a:t>P</a:t>
            </a:r>
            <a:r>
              <a:rPr lang="pt-BR" dirty="0" smtClean="0"/>
              <a:t>eças colocadas/ estrados - 30 </a:t>
            </a:r>
            <a:r>
              <a:rPr lang="pt-BR" dirty="0"/>
              <a:t>cm do solo</a:t>
            </a:r>
            <a:r>
              <a:rPr lang="pt-BR" dirty="0" smtClean="0"/>
              <a:t>;</a:t>
            </a:r>
          </a:p>
          <a:p>
            <a:endParaRPr lang="pt-BR" dirty="0"/>
          </a:p>
          <a:p>
            <a:r>
              <a:rPr lang="pt-BR" dirty="0" smtClean="0"/>
              <a:t>Empilhadas de </a:t>
            </a:r>
            <a:r>
              <a:rPr lang="pt-BR" dirty="0"/>
              <a:t>forma a permitir ventilação entre elas</a:t>
            </a:r>
            <a:r>
              <a:rPr lang="pt-BR" dirty="0" smtClean="0"/>
              <a:t>;</a:t>
            </a:r>
          </a:p>
          <a:p>
            <a:endParaRPr lang="pt-BR" dirty="0"/>
          </a:p>
          <a:p>
            <a:r>
              <a:rPr lang="pt-BR" dirty="0" smtClean="0"/>
              <a:t>Pilhas cobertas - protegidas </a:t>
            </a:r>
            <a:r>
              <a:rPr lang="pt-BR" dirty="0"/>
              <a:t>das intempéries </a:t>
            </a:r>
            <a:r>
              <a:rPr lang="pt-BR" dirty="0" smtClean="0"/>
              <a:t>- lonas </a:t>
            </a:r>
            <a:r>
              <a:rPr lang="pt-BR" dirty="0"/>
              <a:t>têxteis </a:t>
            </a:r>
            <a:r>
              <a:rPr lang="pt-BR" dirty="0" smtClean="0"/>
              <a:t>ou plásticas;</a:t>
            </a:r>
          </a:p>
          <a:p>
            <a:endParaRPr lang="pt-BR" dirty="0"/>
          </a:p>
          <a:p>
            <a:pPr algn="just"/>
            <a:r>
              <a:rPr lang="pt-BR" dirty="0" smtClean="0"/>
              <a:t>As </a:t>
            </a:r>
            <a:r>
              <a:rPr lang="pt-BR" dirty="0"/>
              <a:t>peças de grandes comprimentos devem ser apoiadas adequadamente a fim </a:t>
            </a:r>
            <a:r>
              <a:rPr lang="pt-BR" dirty="0" smtClean="0"/>
              <a:t>de prevenir </a:t>
            </a:r>
            <a:r>
              <a:rPr lang="pt-BR" dirty="0"/>
              <a:t>o empenamento das mesmas;</a:t>
            </a:r>
          </a:p>
        </p:txBody>
      </p:sp>
    </p:spTree>
    <p:extLst>
      <p:ext uri="{BB962C8B-B14F-4D97-AF65-F5344CB8AC3E}">
        <p14:creationId xmlns:p14="http://schemas.microsoft.com/office/powerpoint/2010/main" val="4160809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pt-BR" b="1" dirty="0" smtClean="0"/>
              <a:t>Tratamento/ superfícies </a:t>
            </a:r>
            <a:r>
              <a:rPr lang="pt-BR" b="1" dirty="0"/>
              <a:t>de topo das peças de madeira </a:t>
            </a:r>
            <a:r>
              <a:rPr lang="pt-BR" b="1" dirty="0" smtClean="0"/>
              <a:t>expostas </a:t>
            </a:r>
            <a:r>
              <a:rPr lang="pt-BR" b="1" dirty="0"/>
              <a:t>ao</a:t>
            </a:r>
          </a:p>
          <a:p>
            <a:r>
              <a:rPr lang="pt-BR" b="1" dirty="0"/>
              <a:t>ambiente </a:t>
            </a:r>
            <a:r>
              <a:rPr lang="pt-BR" b="1" dirty="0" smtClean="0"/>
              <a:t>exterior</a:t>
            </a:r>
            <a:r>
              <a:rPr lang="pt-BR" dirty="0" smtClean="0"/>
              <a:t>- aplicação </a:t>
            </a:r>
            <a:r>
              <a:rPr lang="pt-BR" dirty="0"/>
              <a:t>de pinturas </a:t>
            </a:r>
            <a:r>
              <a:rPr lang="pt-BR" dirty="0" smtClean="0"/>
              <a:t>impermeabilizantes (tinta </a:t>
            </a:r>
            <a:r>
              <a:rPr lang="pt-BR" dirty="0"/>
              <a:t>a óleo ou esmalte </a:t>
            </a:r>
            <a:r>
              <a:rPr lang="pt-BR" dirty="0" smtClean="0"/>
              <a:t>sintético e óleo queimado);</a:t>
            </a:r>
          </a:p>
          <a:p>
            <a:endParaRPr lang="pt-BR" dirty="0"/>
          </a:p>
          <a:p>
            <a:r>
              <a:rPr lang="pt-BR" dirty="0"/>
              <a:t>V</a:t>
            </a:r>
            <a:r>
              <a:rPr lang="pt-BR" dirty="0" smtClean="0"/>
              <a:t>igas </a:t>
            </a:r>
            <a:r>
              <a:rPr lang="pt-BR" dirty="0"/>
              <a:t>de madeira </a:t>
            </a:r>
            <a:r>
              <a:rPr lang="pt-BR" dirty="0" smtClean="0"/>
              <a:t>- suportes / caixas d’água - pintura impermeabilizante;</a:t>
            </a:r>
          </a:p>
          <a:p>
            <a:endParaRPr lang="pt-BR" dirty="0" smtClean="0"/>
          </a:p>
          <a:p>
            <a:pPr algn="just"/>
            <a:r>
              <a:rPr lang="pt-BR" dirty="0" smtClean="0"/>
              <a:t>Exceção/  espécie não necessita de tratamento (fungos </a:t>
            </a:r>
            <a:r>
              <a:rPr lang="pt-BR" dirty="0"/>
              <a:t>ou </a:t>
            </a:r>
            <a:r>
              <a:rPr lang="pt-BR" dirty="0" smtClean="0"/>
              <a:t>insetos);</a:t>
            </a:r>
          </a:p>
          <a:p>
            <a:pPr algn="just"/>
            <a:endParaRPr lang="pt-BR" dirty="0"/>
          </a:p>
          <a:p>
            <a:pPr algn="just"/>
            <a:r>
              <a:rPr lang="pt-BR" dirty="0"/>
              <a:t>P</a:t>
            </a:r>
            <a:r>
              <a:rPr lang="pt-BR" dirty="0" smtClean="0"/>
              <a:t>eça </a:t>
            </a:r>
            <a:r>
              <a:rPr lang="pt-BR" dirty="0"/>
              <a:t>tratada </a:t>
            </a:r>
            <a:r>
              <a:rPr lang="pt-BR" dirty="0" smtClean="0"/>
              <a:t>cortada/ obra - </a:t>
            </a:r>
            <a:r>
              <a:rPr lang="pt-BR" dirty="0"/>
              <a:t>superfície </a:t>
            </a:r>
            <a:r>
              <a:rPr lang="pt-BR" dirty="0" smtClean="0"/>
              <a:t>de corte - tratada </a:t>
            </a:r>
            <a:r>
              <a:rPr lang="pt-BR" dirty="0"/>
              <a:t>ou pintada</a:t>
            </a:r>
            <a:r>
              <a:rPr lang="pt-BR" dirty="0" smtClean="0"/>
              <a:t>;</a:t>
            </a:r>
          </a:p>
          <a:p>
            <a:pPr algn="just"/>
            <a:endParaRPr lang="pt-BR" dirty="0"/>
          </a:p>
          <a:p>
            <a:pPr algn="just"/>
            <a:r>
              <a:rPr lang="pt-BR" dirty="0" smtClean="0"/>
              <a:t>Proteção contra corrosão - acessórios metálicos (pregos</a:t>
            </a:r>
            <a:r>
              <a:rPr lang="pt-BR" dirty="0"/>
              <a:t>, parafusos e chapas </a:t>
            </a:r>
            <a:r>
              <a:rPr lang="pt-BR" dirty="0" smtClean="0"/>
              <a:t>de aço);</a:t>
            </a:r>
          </a:p>
          <a:p>
            <a:pPr algn="just"/>
            <a:endParaRPr lang="pt-BR" dirty="0" smtClean="0"/>
          </a:p>
          <a:p>
            <a:pPr algn="just"/>
            <a:r>
              <a:rPr lang="pt-BR" dirty="0" smtClean="0"/>
              <a:t>Componentes/ sinais de corrosão não </a:t>
            </a:r>
            <a:r>
              <a:rPr lang="pt-BR" dirty="0"/>
              <a:t>devem ser empregados na estrutura.;</a:t>
            </a:r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Autofit/>
          </a:bodyPr>
          <a:lstStyle/>
          <a:p>
            <a:r>
              <a:rPr lang="pt-BR" sz="24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Recomendações gerais quanto ao manuseio e estocagem dos componentes da cobertura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574282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</a:pPr>
            <a:r>
              <a:rPr lang="pt-BR" sz="17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As telhas e as peças complementares devem ser manuseadas individualmente, com cuidado, para evitar quebras.  Devem </a:t>
            </a:r>
            <a:r>
              <a:rPr lang="pt-BR" sz="17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ser estocadas em terreno plano e firme o mais </a:t>
            </a:r>
            <a:r>
              <a:rPr lang="pt-BR" sz="17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próximo do </a:t>
            </a:r>
            <a:r>
              <a:rPr lang="pt-BR" sz="17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local onde serão empregadas;</a:t>
            </a:r>
          </a:p>
          <a:p>
            <a:pPr algn="just">
              <a:spcBef>
                <a:spcPts val="0"/>
              </a:spcBef>
            </a:pPr>
            <a:endParaRPr lang="pt-BR" sz="1700" dirty="0" smtClean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</a:pPr>
            <a:r>
              <a:rPr lang="pt-BR" sz="17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As </a:t>
            </a:r>
            <a:r>
              <a:rPr lang="pt-BR" sz="17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telhas devem ser armazenadas de preferência na vertical. Para telhas </a:t>
            </a:r>
            <a:r>
              <a:rPr lang="pt-BR" sz="17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tipo francesa </a:t>
            </a:r>
            <a:r>
              <a:rPr lang="pt-BR" sz="17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é recomendável também que as pilhas sejam cobertas com lonas;</a:t>
            </a:r>
          </a:p>
          <a:p>
            <a:pPr algn="just">
              <a:spcBef>
                <a:spcPts val="0"/>
              </a:spcBef>
            </a:pPr>
            <a:endParaRPr lang="pt-BR" sz="1700" dirty="0" smtClean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</a:pPr>
            <a:r>
              <a:rPr lang="pt-BR" sz="17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A </a:t>
            </a:r>
            <a:r>
              <a:rPr lang="pt-BR" sz="17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argamassa, quando empregada no </a:t>
            </a:r>
            <a:r>
              <a:rPr lang="pt-BR" sz="17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emboçamento</a:t>
            </a:r>
            <a:r>
              <a:rPr lang="pt-BR" sz="17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das telhas e das </a:t>
            </a:r>
            <a:r>
              <a:rPr lang="pt-BR" sz="17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peças complementares </a:t>
            </a:r>
            <a:r>
              <a:rPr lang="pt-BR" sz="17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(cumeeira, espigão, arremates e eventualmente rincão), deve possuir </a:t>
            </a:r>
            <a:r>
              <a:rPr lang="pt-BR" sz="17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boa capacidade </a:t>
            </a:r>
            <a:r>
              <a:rPr lang="pt-BR" sz="17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de retenção de água, ser impermeável, ser insolúvel em água a apresentar </a:t>
            </a:r>
            <a:r>
              <a:rPr lang="pt-BR" sz="17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boa aderência </a:t>
            </a:r>
            <a:r>
              <a:rPr lang="pt-BR" sz="17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com o material cerâmico. </a:t>
            </a:r>
            <a:r>
              <a:rPr lang="pt-BR" sz="17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Consideram-se </a:t>
            </a:r>
            <a:r>
              <a:rPr lang="pt-BR" sz="17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como adequadas as argamassa de </a:t>
            </a:r>
            <a:r>
              <a:rPr lang="pt-BR" sz="17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traço 1:2:9 </a:t>
            </a:r>
            <a:r>
              <a:rPr lang="pt-BR" sz="17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ou 1:3:12 (cimento, cal, areia) ou quaisquer outras argamassas com </a:t>
            </a:r>
            <a:r>
              <a:rPr lang="pt-BR" sz="17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propriedades equivalentes</a:t>
            </a:r>
            <a:r>
              <a:rPr lang="pt-BR" sz="17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 </a:t>
            </a:r>
            <a:endParaRPr lang="pt-BR" sz="1700" dirty="0" smtClean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</a:pPr>
            <a:endParaRPr lang="pt-BR" sz="1700" dirty="0" smtClean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</a:pPr>
            <a:r>
              <a:rPr lang="pt-BR" sz="17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Não </a:t>
            </a:r>
            <a:r>
              <a:rPr lang="pt-BR" sz="17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devem ser empregadas argamassas de cimento e areia, isto é, </a:t>
            </a:r>
            <a:r>
              <a:rPr lang="pt-BR" sz="17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argamassa sem </a:t>
            </a:r>
            <a:r>
              <a:rPr lang="pt-BR" sz="17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cal;</a:t>
            </a:r>
          </a:p>
          <a:p>
            <a:pPr algn="just">
              <a:spcBef>
                <a:spcPts val="0"/>
              </a:spcBef>
            </a:pPr>
            <a:endParaRPr lang="pt-BR" sz="1700" dirty="0" smtClean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</a:pPr>
            <a:r>
              <a:rPr lang="pt-BR" sz="17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Todos </a:t>
            </a:r>
            <a:r>
              <a:rPr lang="pt-BR" sz="17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os componentes necessários devem estar no local da obra antes do início </a:t>
            </a:r>
            <a:r>
              <a:rPr lang="pt-BR" sz="17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da execução </a:t>
            </a:r>
            <a:r>
              <a:rPr lang="pt-BR" sz="17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do telhado.</a:t>
            </a:r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Autofit/>
          </a:bodyPr>
          <a:lstStyle/>
          <a:p>
            <a:r>
              <a:rPr lang="pt-BR" sz="24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Recomendações gerais quanto ao manuseio e estocagem dos componentes da cobertura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4213645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Cargas atuantes nas coberturas com telhas cerâmicas e onduladas</a:t>
            </a:r>
            <a:endParaRPr lang="pt-BR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>
              <a:spcBef>
                <a:spcPts val="0"/>
              </a:spcBef>
            </a:pPr>
            <a:r>
              <a:rPr lang="pt-BR" sz="1800" dirty="0">
                <a:latin typeface="Times New Roman" panose="02020603050405020304" pitchFamily="18" charset="0"/>
                <a:ea typeface="Yu Gothic" panose="020B0400000000000000" pitchFamily="34" charset="-128"/>
                <a:cs typeface="Times New Roman" panose="02020603050405020304" pitchFamily="18" charset="0"/>
              </a:rPr>
              <a:t>Nos telhados com telhas cerâmicas, as telhas </a:t>
            </a:r>
            <a:r>
              <a:rPr lang="pt-BR" sz="1800" dirty="0" err="1">
                <a:latin typeface="Times New Roman" panose="02020603050405020304" pitchFamily="18" charset="0"/>
                <a:ea typeface="Yu Gothic" panose="020B0400000000000000" pitchFamily="34" charset="-128"/>
                <a:cs typeface="Times New Roman" panose="02020603050405020304" pitchFamily="18" charset="0"/>
              </a:rPr>
              <a:t>apóiam-se</a:t>
            </a:r>
            <a:r>
              <a:rPr lang="pt-BR" sz="1800" dirty="0">
                <a:latin typeface="Times New Roman" panose="02020603050405020304" pitchFamily="18" charset="0"/>
                <a:ea typeface="Yu Gothic" panose="020B0400000000000000" pitchFamily="34" charset="-128"/>
                <a:cs typeface="Times New Roman" panose="02020603050405020304" pitchFamily="18" charset="0"/>
              </a:rPr>
              <a:t> sobre as ripas, e </a:t>
            </a:r>
            <a:r>
              <a:rPr lang="pt-BR" sz="1800" dirty="0" smtClean="0">
                <a:latin typeface="Times New Roman" panose="02020603050405020304" pitchFamily="18" charset="0"/>
                <a:ea typeface="Yu Gothic" panose="020B0400000000000000" pitchFamily="34" charset="-128"/>
                <a:cs typeface="Times New Roman" panose="02020603050405020304" pitchFamily="18" charset="0"/>
              </a:rPr>
              <a:t>estas sobre </a:t>
            </a:r>
            <a:r>
              <a:rPr lang="pt-BR" sz="1800" dirty="0">
                <a:latin typeface="Times New Roman" panose="02020603050405020304" pitchFamily="18" charset="0"/>
                <a:ea typeface="Yu Gothic" panose="020B0400000000000000" pitchFamily="34" charset="-128"/>
                <a:cs typeface="Times New Roman" panose="02020603050405020304" pitchFamily="18" charset="0"/>
              </a:rPr>
              <a:t>os caibros, e estes sobre as terças. As terças </a:t>
            </a:r>
            <a:r>
              <a:rPr lang="pt-BR" sz="1800" dirty="0" err="1">
                <a:latin typeface="Times New Roman" panose="02020603050405020304" pitchFamily="18" charset="0"/>
                <a:ea typeface="Yu Gothic" panose="020B0400000000000000" pitchFamily="34" charset="-128"/>
                <a:cs typeface="Times New Roman" panose="02020603050405020304" pitchFamily="18" charset="0"/>
              </a:rPr>
              <a:t>apóiam-se</a:t>
            </a:r>
            <a:r>
              <a:rPr lang="pt-BR" sz="1800" dirty="0">
                <a:latin typeface="Times New Roman" panose="02020603050405020304" pitchFamily="18" charset="0"/>
                <a:ea typeface="Yu Gothic" panose="020B0400000000000000" pitchFamily="34" charset="-128"/>
                <a:cs typeface="Times New Roman" panose="02020603050405020304" pitchFamily="18" charset="0"/>
              </a:rPr>
              <a:t> sobre os pontaletes, </a:t>
            </a:r>
            <a:r>
              <a:rPr lang="pt-BR" sz="1800" dirty="0" smtClean="0">
                <a:latin typeface="Times New Roman" panose="02020603050405020304" pitchFamily="18" charset="0"/>
                <a:ea typeface="Yu Gothic" panose="020B0400000000000000" pitchFamily="34" charset="-128"/>
                <a:cs typeface="Times New Roman" panose="02020603050405020304" pitchFamily="18" charset="0"/>
              </a:rPr>
              <a:t>tesouras ou </a:t>
            </a:r>
            <a:r>
              <a:rPr lang="pt-BR" sz="1800" dirty="0">
                <a:latin typeface="Times New Roman" panose="02020603050405020304" pitchFamily="18" charset="0"/>
                <a:ea typeface="Yu Gothic" panose="020B0400000000000000" pitchFamily="34" charset="-128"/>
                <a:cs typeface="Times New Roman" panose="02020603050405020304" pitchFamily="18" charset="0"/>
              </a:rPr>
              <a:t>vigas do telhado que encarregam-se de transmitir a carga permanente e acidental </a:t>
            </a:r>
            <a:r>
              <a:rPr lang="pt-BR" sz="1800" dirty="0" smtClean="0">
                <a:latin typeface="Times New Roman" panose="02020603050405020304" pitchFamily="18" charset="0"/>
                <a:ea typeface="Yu Gothic" panose="020B0400000000000000" pitchFamily="34" charset="-128"/>
                <a:cs typeface="Times New Roman" panose="02020603050405020304" pitchFamily="18" charset="0"/>
              </a:rPr>
              <a:t>da cobertura </a:t>
            </a:r>
            <a:r>
              <a:rPr lang="pt-BR" sz="1800" dirty="0">
                <a:latin typeface="Times New Roman" panose="02020603050405020304" pitchFamily="18" charset="0"/>
                <a:ea typeface="Yu Gothic" panose="020B0400000000000000" pitchFamily="34" charset="-128"/>
                <a:cs typeface="Times New Roman" panose="02020603050405020304" pitchFamily="18" charset="0"/>
              </a:rPr>
              <a:t>sobre os pilares, paredes ou vigas. As ripas, caibros e as terças são solicitadas </a:t>
            </a:r>
            <a:r>
              <a:rPr lang="pt-BR" sz="1800" dirty="0" smtClean="0">
                <a:latin typeface="Times New Roman" panose="02020603050405020304" pitchFamily="18" charset="0"/>
                <a:ea typeface="Yu Gothic" panose="020B0400000000000000" pitchFamily="34" charset="-128"/>
                <a:cs typeface="Times New Roman" panose="02020603050405020304" pitchFamily="18" charset="0"/>
              </a:rPr>
              <a:t>à flexão </a:t>
            </a:r>
            <a:r>
              <a:rPr lang="pt-BR" sz="1800" dirty="0">
                <a:latin typeface="Times New Roman" panose="02020603050405020304" pitchFamily="18" charset="0"/>
                <a:ea typeface="Yu Gothic" panose="020B0400000000000000" pitchFamily="34" charset="-128"/>
                <a:cs typeface="Times New Roman" panose="02020603050405020304" pitchFamily="18" charset="0"/>
              </a:rPr>
              <a:t>e são dimensionadas como vigas.</a:t>
            </a:r>
          </a:p>
          <a:p>
            <a:pPr algn="just">
              <a:spcBef>
                <a:spcPts val="0"/>
              </a:spcBef>
            </a:pPr>
            <a:endParaRPr lang="pt-BR" sz="1800" dirty="0" smtClean="0">
              <a:latin typeface="Times New Roman" panose="02020603050405020304" pitchFamily="18" charset="0"/>
              <a:ea typeface="Yu Gothic" panose="020B0400000000000000" pitchFamily="34" charset="-128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</a:pPr>
            <a:r>
              <a:rPr lang="pt-BR" sz="1800" dirty="0" smtClean="0">
                <a:latin typeface="Times New Roman" panose="02020603050405020304" pitchFamily="18" charset="0"/>
                <a:ea typeface="Yu Gothic" panose="020B0400000000000000" pitchFamily="34" charset="-128"/>
                <a:cs typeface="Times New Roman" panose="02020603050405020304" pitchFamily="18" charset="0"/>
              </a:rPr>
              <a:t>As </a:t>
            </a:r>
            <a:r>
              <a:rPr lang="pt-BR" sz="1800" dirty="0">
                <a:latin typeface="Times New Roman" panose="02020603050405020304" pitchFamily="18" charset="0"/>
                <a:ea typeface="Yu Gothic" panose="020B0400000000000000" pitchFamily="34" charset="-128"/>
                <a:cs typeface="Times New Roman" panose="02020603050405020304" pitchFamily="18" charset="0"/>
              </a:rPr>
              <a:t>telhas leves, tipo ondulada (cimento-amianto, zinco, alumínio, </a:t>
            </a:r>
            <a:r>
              <a:rPr lang="pt-BR" sz="1800" dirty="0" smtClean="0">
                <a:latin typeface="Times New Roman" panose="02020603050405020304" pitchFamily="18" charset="0"/>
                <a:ea typeface="Yu Gothic" panose="020B0400000000000000" pitchFamily="34" charset="-128"/>
                <a:cs typeface="Times New Roman" panose="02020603050405020304" pitchFamily="18" charset="0"/>
              </a:rPr>
              <a:t>fibra-de-vidro, </a:t>
            </a:r>
            <a:r>
              <a:rPr lang="pt-BR" sz="1800" dirty="0" err="1" smtClean="0">
                <a:latin typeface="Times New Roman" panose="02020603050405020304" pitchFamily="18" charset="0"/>
                <a:ea typeface="Yu Gothic" panose="020B0400000000000000" pitchFamily="34" charset="-128"/>
                <a:cs typeface="Times New Roman" panose="02020603050405020304" pitchFamily="18" charset="0"/>
              </a:rPr>
              <a:t>etc</a:t>
            </a:r>
            <a:r>
              <a:rPr lang="pt-BR" sz="1800" dirty="0">
                <a:latin typeface="Times New Roman" panose="02020603050405020304" pitchFamily="18" charset="0"/>
                <a:ea typeface="Yu Gothic" panose="020B0400000000000000" pitchFamily="34" charset="-128"/>
                <a:cs typeface="Times New Roman" panose="02020603050405020304" pitchFamily="18" charset="0"/>
              </a:rPr>
              <a:t>), </a:t>
            </a:r>
            <a:r>
              <a:rPr lang="pt-BR" sz="1800" dirty="0" err="1">
                <a:latin typeface="Times New Roman" panose="02020603050405020304" pitchFamily="18" charset="0"/>
                <a:ea typeface="Yu Gothic" panose="020B0400000000000000" pitchFamily="34" charset="-128"/>
                <a:cs typeface="Times New Roman" panose="02020603050405020304" pitchFamily="18" charset="0"/>
              </a:rPr>
              <a:t>apóiam-se</a:t>
            </a:r>
            <a:r>
              <a:rPr lang="pt-BR" sz="1800" dirty="0">
                <a:latin typeface="Times New Roman" panose="02020603050405020304" pitchFamily="18" charset="0"/>
                <a:ea typeface="Yu Gothic" panose="020B0400000000000000" pitchFamily="34" charset="-128"/>
                <a:cs typeface="Times New Roman" panose="02020603050405020304" pitchFamily="18" charset="0"/>
              </a:rPr>
              <a:t> no sentido do seu comprimento sobre as terças e estas sobre </a:t>
            </a:r>
            <a:r>
              <a:rPr lang="pt-BR" sz="1800" dirty="0" smtClean="0">
                <a:latin typeface="Times New Roman" panose="02020603050405020304" pitchFamily="18" charset="0"/>
                <a:ea typeface="Yu Gothic" panose="020B0400000000000000" pitchFamily="34" charset="-128"/>
                <a:cs typeface="Times New Roman" panose="02020603050405020304" pitchFamily="18" charset="0"/>
              </a:rPr>
              <a:t>pontaletes, tesouras </a:t>
            </a:r>
            <a:r>
              <a:rPr lang="pt-BR" sz="1800" dirty="0">
                <a:latin typeface="Times New Roman" panose="02020603050405020304" pitchFamily="18" charset="0"/>
                <a:ea typeface="Yu Gothic" panose="020B0400000000000000" pitchFamily="34" charset="-128"/>
                <a:cs typeface="Times New Roman" panose="02020603050405020304" pitchFamily="18" charset="0"/>
              </a:rPr>
              <a:t>ou vigas de sustentação. As terças são solicitadas à flexão e são </a:t>
            </a:r>
            <a:r>
              <a:rPr lang="pt-BR" sz="1800" dirty="0" smtClean="0">
                <a:latin typeface="Times New Roman" panose="02020603050405020304" pitchFamily="18" charset="0"/>
                <a:ea typeface="Yu Gothic" panose="020B0400000000000000" pitchFamily="34" charset="-128"/>
                <a:cs typeface="Times New Roman" panose="02020603050405020304" pitchFamily="18" charset="0"/>
              </a:rPr>
              <a:t>dimensionadas como </a:t>
            </a:r>
            <a:r>
              <a:rPr lang="pt-BR" sz="1800" dirty="0">
                <a:latin typeface="Times New Roman" panose="02020603050405020304" pitchFamily="18" charset="0"/>
                <a:ea typeface="Yu Gothic" panose="020B0400000000000000" pitchFamily="34" charset="-128"/>
                <a:cs typeface="Times New Roman" panose="02020603050405020304" pitchFamily="18" charset="0"/>
              </a:rPr>
              <a:t>vigas.</a:t>
            </a:r>
          </a:p>
          <a:p>
            <a:pPr algn="just">
              <a:spcBef>
                <a:spcPts val="0"/>
              </a:spcBef>
            </a:pPr>
            <a:endParaRPr lang="pt-BR" sz="1800" dirty="0" smtClean="0">
              <a:latin typeface="Times New Roman" panose="02020603050405020304" pitchFamily="18" charset="0"/>
              <a:ea typeface="Yu Gothic" panose="020B0400000000000000" pitchFamily="34" charset="-128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</a:pPr>
            <a:endParaRPr lang="pt-BR" sz="1800" dirty="0">
              <a:latin typeface="Times New Roman" panose="02020603050405020304" pitchFamily="18" charset="0"/>
              <a:ea typeface="Yu Gothic" panose="020B0400000000000000" pitchFamily="34" charset="-128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</a:pPr>
            <a:r>
              <a:rPr lang="pt-BR" sz="1800" dirty="0" smtClean="0">
                <a:latin typeface="Times New Roman" panose="02020603050405020304" pitchFamily="18" charset="0"/>
                <a:ea typeface="Yu Gothic" panose="020B0400000000000000" pitchFamily="34" charset="-128"/>
                <a:cs typeface="Times New Roman" panose="02020603050405020304" pitchFamily="18" charset="0"/>
              </a:rPr>
              <a:t>Como </a:t>
            </a:r>
            <a:r>
              <a:rPr lang="pt-BR" sz="1800" dirty="0">
                <a:latin typeface="Times New Roman" panose="02020603050405020304" pitchFamily="18" charset="0"/>
                <a:ea typeface="Yu Gothic" panose="020B0400000000000000" pitchFamily="34" charset="-128"/>
                <a:cs typeface="Times New Roman" panose="02020603050405020304" pitchFamily="18" charset="0"/>
              </a:rPr>
              <a:t>subsídio ao projeto estrutural e tomando-se por base a maior massa e </a:t>
            </a:r>
            <a:r>
              <a:rPr lang="pt-BR" sz="1800" dirty="0" smtClean="0">
                <a:latin typeface="Times New Roman" panose="02020603050405020304" pitchFamily="18" charset="0"/>
                <a:ea typeface="Yu Gothic" panose="020B0400000000000000" pitchFamily="34" charset="-128"/>
                <a:cs typeface="Times New Roman" panose="02020603050405020304" pitchFamily="18" charset="0"/>
              </a:rPr>
              <a:t>a máxima </a:t>
            </a:r>
            <a:r>
              <a:rPr lang="pt-BR" sz="1800" dirty="0">
                <a:latin typeface="Times New Roman" panose="02020603050405020304" pitchFamily="18" charset="0"/>
                <a:ea typeface="Yu Gothic" panose="020B0400000000000000" pitchFamily="34" charset="-128"/>
                <a:cs typeface="Times New Roman" panose="02020603050405020304" pitchFamily="18" charset="0"/>
              </a:rPr>
              <a:t>absorção de água admitida para as telhas cerâmicas, indica-se na tabela a seguir, </a:t>
            </a:r>
            <a:r>
              <a:rPr lang="pt-BR" sz="1800" dirty="0" smtClean="0">
                <a:latin typeface="Times New Roman" panose="02020603050405020304" pitchFamily="18" charset="0"/>
                <a:ea typeface="Yu Gothic" panose="020B0400000000000000" pitchFamily="34" charset="-128"/>
                <a:cs typeface="Times New Roman" panose="02020603050405020304" pitchFamily="18" charset="0"/>
              </a:rPr>
              <a:t>o peso </a:t>
            </a:r>
            <a:r>
              <a:rPr lang="pt-BR" sz="1800" dirty="0">
                <a:latin typeface="Times New Roman" panose="02020603050405020304" pitchFamily="18" charset="0"/>
                <a:ea typeface="Yu Gothic" panose="020B0400000000000000" pitchFamily="34" charset="-128"/>
                <a:cs typeface="Times New Roman" panose="02020603050405020304" pitchFamily="18" charset="0"/>
              </a:rPr>
              <a:t>próprio das diferentes tipos de telhados e o número de telhas por m2.</a:t>
            </a:r>
          </a:p>
        </p:txBody>
      </p:sp>
    </p:spTree>
    <p:extLst>
      <p:ext uri="{BB962C8B-B14F-4D97-AF65-F5344CB8AC3E}">
        <p14:creationId xmlns:p14="http://schemas.microsoft.com/office/powerpoint/2010/main" val="2159468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84" t="35838" r="17057" b="13547"/>
          <a:stretch/>
        </p:blipFill>
        <p:spPr bwMode="auto">
          <a:xfrm>
            <a:off x="363423" y="1340768"/>
            <a:ext cx="8457049" cy="3816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473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b="1" dirty="0" smtClean="0"/>
              <a:t>Dimensionamento da estrutura de sustentação</a:t>
            </a:r>
            <a:br>
              <a:rPr lang="pt-BR" b="1" dirty="0" smtClean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étodos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estatísticos, gráficos, ábacos computadorizados, 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empíricos, etc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Nós 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nos restringiremos apenas em realizar o dimensionamento utilizando-se de 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tabelas práticas 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e de um método empírico simplificado.</a:t>
            </a:r>
          </a:p>
        </p:txBody>
      </p:sp>
    </p:spTree>
    <p:extLst>
      <p:ext uri="{BB962C8B-B14F-4D97-AF65-F5344CB8AC3E}">
        <p14:creationId xmlns:p14="http://schemas.microsoft.com/office/powerpoint/2010/main" val="2541378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Escolha da secção das teças de uma tesoura simples do tipo </a:t>
            </a:r>
            <a:r>
              <a:rPr lang="pt-BR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Howe</a:t>
            </a:r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através de </a:t>
            </a:r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tabelas</a:t>
            </a:r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tabela 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seguir apresenta 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um esquema contendo o dimensionamento de uma 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tesoura simples 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 tipo </a:t>
            </a:r>
            <a:r>
              <a:rPr lang="pt-B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Howe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para vãos de até 15 metros. </a:t>
            </a: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Emprego - telhados 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 inclinação igual ou superior ao ângulo especificado na mesma. </a:t>
            </a: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adeira utilizada - características 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iguais ou superiores aos valores admissíveis 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citados em 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seu interior.</a:t>
            </a:r>
          </a:p>
        </p:txBody>
      </p:sp>
    </p:spTree>
    <p:extLst>
      <p:ext uri="{BB962C8B-B14F-4D97-AF65-F5344CB8AC3E}">
        <p14:creationId xmlns:p14="http://schemas.microsoft.com/office/powerpoint/2010/main" val="3643005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96" t="14298" r="24045" b="15458"/>
          <a:stretch/>
        </p:blipFill>
        <p:spPr bwMode="auto">
          <a:xfrm>
            <a:off x="971600" y="476672"/>
            <a:ext cx="7272808" cy="6155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6543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15" t="18067" r="24073" b="10415"/>
          <a:stretch/>
        </p:blipFill>
        <p:spPr bwMode="auto">
          <a:xfrm>
            <a:off x="899592" y="260648"/>
            <a:ext cx="7344816" cy="6335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4667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Componentes das estruturas de sustentação dos</a:t>
            </a:r>
            <a:br>
              <a:rPr lang="pt-B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telhados</a:t>
            </a:r>
            <a:endParaRPr lang="pt-B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endParaRPr lang="pt-BR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t-B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Estrutura 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conjunto 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componentes ligados 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entre si, com a função 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suportar o 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telhado.</a:t>
            </a:r>
            <a:endParaRPr lang="pt-BR" sz="24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pt-B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strutura principal 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tesouras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pontaletes ou por vigas 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principais;</a:t>
            </a:r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pt-B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Estrutura </a:t>
            </a:r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secundária 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ripas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caibros, terças, entre outros;</a:t>
            </a:r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625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b="1" dirty="0" smtClean="0"/>
              <a:t>Telhado</a:t>
            </a:r>
            <a:br>
              <a:rPr lang="pt-BR" b="1" dirty="0" smtClean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pt-BR" b="1" dirty="0" smtClean="0"/>
              <a:t>Telhas </a:t>
            </a:r>
            <a:r>
              <a:rPr lang="pt-BR" b="1" dirty="0"/>
              <a:t>cerâmicas ou de </a:t>
            </a:r>
            <a:r>
              <a:rPr lang="pt-BR" b="1" dirty="0" smtClean="0"/>
              <a:t>encaixe</a:t>
            </a:r>
          </a:p>
          <a:p>
            <a:endParaRPr lang="pt-BR" b="1" dirty="0"/>
          </a:p>
          <a:p>
            <a:pPr algn="just"/>
            <a:r>
              <a:rPr lang="pt-BR" dirty="0" smtClean="0"/>
              <a:t>O telhado deve ser executado com telhas de dimensões padronizadas, com tolerância dimensionais que atendam à sua respectiva especificação; </a:t>
            </a:r>
          </a:p>
          <a:p>
            <a:endParaRPr lang="pt-BR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pt-BR" b="1" dirty="0">
                <a:solidFill>
                  <a:srgbClr val="FF0000"/>
                </a:solidFill>
              </a:rPr>
              <a:t>P</a:t>
            </a:r>
            <a:r>
              <a:rPr lang="pt-BR" b="1" dirty="0" smtClean="0">
                <a:solidFill>
                  <a:srgbClr val="FF0000"/>
                </a:solidFill>
              </a:rPr>
              <a:t>erfeito encaixe</a:t>
            </a:r>
            <a:r>
              <a:rPr lang="pt-BR" b="1" dirty="0" smtClean="0"/>
              <a:t> </a:t>
            </a:r>
            <a:r>
              <a:rPr lang="pt-BR" dirty="0" smtClean="0"/>
              <a:t>- facilitando colocação e garantindo estanqueidade </a:t>
            </a:r>
            <a:r>
              <a:rPr lang="pt-BR" dirty="0"/>
              <a:t>à água </a:t>
            </a:r>
            <a:r>
              <a:rPr lang="pt-BR" dirty="0" smtClean="0"/>
              <a:t>do telhado.</a:t>
            </a:r>
          </a:p>
          <a:p>
            <a:endParaRPr lang="pt-BR" dirty="0"/>
          </a:p>
          <a:p>
            <a:r>
              <a:rPr lang="pt-BR" dirty="0" smtClean="0"/>
              <a:t>Aquisição 5% superior a calculada (quebras, espigões e rincões);</a:t>
            </a:r>
          </a:p>
          <a:p>
            <a:endParaRPr lang="pt-BR" dirty="0" smtClean="0"/>
          </a:p>
          <a:p>
            <a:r>
              <a:rPr lang="pt-BR" dirty="0" smtClean="0"/>
              <a:t>Apoio sobre </a:t>
            </a:r>
            <a:r>
              <a:rPr lang="pt-BR" dirty="0"/>
              <a:t>elementos coplanares, isto é, as faces </a:t>
            </a:r>
            <a:r>
              <a:rPr lang="pt-BR" dirty="0" smtClean="0"/>
              <a:t>superiores das </a:t>
            </a:r>
            <a:r>
              <a:rPr lang="pt-BR" dirty="0"/>
              <a:t>ripas devem pertencer a um mesmo plano.</a:t>
            </a:r>
          </a:p>
        </p:txBody>
      </p:sp>
    </p:spTree>
    <p:extLst>
      <p:ext uri="{BB962C8B-B14F-4D97-AF65-F5344CB8AC3E}">
        <p14:creationId xmlns:p14="http://schemas.microsoft.com/office/powerpoint/2010/main" val="3241014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b="1" dirty="0"/>
              <a:t>Telhas onduladas</a:t>
            </a:r>
            <a:br>
              <a:rPr lang="pt-BR" b="1" dirty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t-BR" sz="24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As telhas onduladas podem ser empregadas tanto em coberturas </a:t>
            </a:r>
            <a:r>
              <a:rPr lang="pt-BR" sz="2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como </a:t>
            </a:r>
            <a:r>
              <a:rPr lang="pt-BR" sz="24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em fechamentos </a:t>
            </a:r>
            <a:r>
              <a:rPr lang="pt-BR" sz="2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laterais. </a:t>
            </a:r>
            <a:endParaRPr lang="pt-BR" sz="2400" dirty="0" smtClean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algn="just"/>
            <a:endParaRPr lang="pt-BR" sz="2400" dirty="0" smtClean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pt-BR" sz="24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Considera-se </a:t>
            </a:r>
            <a:r>
              <a:rPr lang="pt-BR" sz="2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fechamento lateral a telha ondulada colocada </a:t>
            </a:r>
            <a:r>
              <a:rPr lang="pt-BR" sz="24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com inclinação </a:t>
            </a:r>
            <a:r>
              <a:rPr lang="pt-BR" sz="2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acima de 75o. </a:t>
            </a:r>
            <a:endParaRPr lang="pt-BR" sz="2400" dirty="0" smtClean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algn="just"/>
            <a:endParaRPr lang="pt-BR" sz="240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pt-BR" sz="24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Devido </a:t>
            </a:r>
            <a:r>
              <a:rPr lang="pt-BR" sz="2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a sua simplicidade estrutural, facilidade de montagem </a:t>
            </a:r>
            <a:r>
              <a:rPr lang="pt-BR" sz="24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e menor </a:t>
            </a:r>
            <a:r>
              <a:rPr lang="pt-BR" sz="2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custo que as telhas de barro são indicadas para a cobertura de depósitos, </a:t>
            </a:r>
            <a:r>
              <a:rPr lang="pt-BR" sz="24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galpões, estufas</a:t>
            </a:r>
            <a:r>
              <a:rPr lang="pt-BR" sz="2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, instalações em canteiros de obra, coberturas temporárias e construções 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rurais 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 geral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85465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t-BR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pt-BR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Colocação das telhas</a:t>
            </a:r>
            <a:br>
              <a:rPr lang="pt-BR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pt-BR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pt-BR" b="1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98" t="29300" r="23213" b="10308"/>
          <a:stretch/>
        </p:blipFill>
        <p:spPr bwMode="auto">
          <a:xfrm>
            <a:off x="827584" y="1592795"/>
            <a:ext cx="7494412" cy="4932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0771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Referências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pt-BR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JORGE </a:t>
            </a:r>
            <a:r>
              <a:rPr lang="pt-BR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LUIZ MORETTI DE SOUZA - DETR/SCA/UFPR</a:t>
            </a:r>
          </a:p>
        </p:txBody>
      </p:sp>
    </p:spTree>
    <p:extLst>
      <p:ext uri="{BB962C8B-B14F-4D97-AF65-F5344CB8AC3E}">
        <p14:creationId xmlns:p14="http://schemas.microsoft.com/office/powerpoint/2010/main" val="1339123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b="1" dirty="0" smtClean="0"/>
              <a:t>Estrutura secundária</a:t>
            </a:r>
            <a:br>
              <a:rPr lang="pt-BR" b="1" dirty="0" smtClean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1520" y="1484784"/>
            <a:ext cx="3672408" cy="6336704"/>
          </a:xfrm>
        </p:spPr>
        <p:txBody>
          <a:bodyPr>
            <a:normAutofit fontScale="32500" lnSpcReduction="20000"/>
          </a:bodyPr>
          <a:lstStyle/>
          <a:p>
            <a:pPr algn="just"/>
            <a:r>
              <a:rPr lang="pt-BR" dirty="0" smtClean="0"/>
              <a:t>Conjunto de </a:t>
            </a:r>
            <a:r>
              <a:rPr lang="pt-BR" dirty="0"/>
              <a:t>componentes ligados entre si com a </a:t>
            </a:r>
            <a:r>
              <a:rPr lang="pt-BR" dirty="0" smtClean="0"/>
              <a:t>função de </a:t>
            </a:r>
            <a:r>
              <a:rPr lang="pt-BR" dirty="0"/>
              <a:t>suportar o telhado, podendo ser constituída das seguintes peças</a:t>
            </a:r>
            <a:r>
              <a:rPr lang="pt-BR" dirty="0" smtClean="0"/>
              <a:t>:</a:t>
            </a:r>
          </a:p>
          <a:p>
            <a:pPr algn="just"/>
            <a:endParaRPr lang="pt-BR" dirty="0"/>
          </a:p>
          <a:p>
            <a:pPr algn="just"/>
            <a:r>
              <a:rPr lang="pt-BR" b="1" dirty="0" smtClean="0"/>
              <a:t>Ripas</a:t>
            </a:r>
            <a:r>
              <a:rPr lang="pt-BR" b="1" dirty="0"/>
              <a:t>: </a:t>
            </a:r>
            <a:r>
              <a:rPr lang="pt-BR" dirty="0"/>
              <a:t>Peças de madeira pregadas sobre os caibros, atuando como apoio das telhas</a:t>
            </a:r>
          </a:p>
          <a:p>
            <a:pPr algn="just"/>
            <a:r>
              <a:rPr lang="pt-BR" dirty="0"/>
              <a:t>cerâmicas</a:t>
            </a:r>
            <a:r>
              <a:rPr lang="pt-BR" dirty="0" smtClean="0"/>
              <a:t>;</a:t>
            </a:r>
          </a:p>
          <a:p>
            <a:pPr algn="just"/>
            <a:endParaRPr lang="pt-BR" dirty="0"/>
          </a:p>
          <a:p>
            <a:pPr algn="just"/>
            <a:r>
              <a:rPr lang="pt-BR" b="1" dirty="0" smtClean="0"/>
              <a:t>Caibro</a:t>
            </a:r>
            <a:r>
              <a:rPr lang="pt-BR" b="1" dirty="0"/>
              <a:t>: </a:t>
            </a:r>
            <a:r>
              <a:rPr lang="pt-BR" dirty="0"/>
              <a:t>Peças de madeira, apoiadas sobre as terças, atuando por sua vez </a:t>
            </a:r>
            <a:r>
              <a:rPr lang="pt-BR" dirty="0" smtClean="0"/>
              <a:t>como suporte </a:t>
            </a:r>
            <a:r>
              <a:rPr lang="pt-BR" dirty="0"/>
              <a:t>das ripas</a:t>
            </a:r>
            <a:r>
              <a:rPr lang="pt-BR" dirty="0" smtClean="0"/>
              <a:t>;</a:t>
            </a:r>
          </a:p>
          <a:p>
            <a:pPr algn="just"/>
            <a:endParaRPr lang="pt-BR" dirty="0"/>
          </a:p>
          <a:p>
            <a:pPr algn="just"/>
            <a:r>
              <a:rPr lang="pt-BR" b="1" dirty="0" smtClean="0"/>
              <a:t>Terças</a:t>
            </a:r>
            <a:r>
              <a:rPr lang="pt-BR" b="1" dirty="0"/>
              <a:t>: </a:t>
            </a:r>
            <a:r>
              <a:rPr lang="pt-BR" dirty="0"/>
              <a:t>Peças de madeira ou metálica, apoiadas sobre tesouras, pontaletes </a:t>
            </a:r>
            <a:r>
              <a:rPr lang="pt-BR" dirty="0" smtClean="0"/>
              <a:t>ou ainda </a:t>
            </a:r>
            <a:r>
              <a:rPr lang="pt-BR" dirty="0"/>
              <a:t>sobre paredes, funcionando com sustentação dos caibros (caso das telhas </a:t>
            </a:r>
            <a:r>
              <a:rPr lang="pt-BR" dirty="0" smtClean="0"/>
              <a:t>cerâmicas) ou </a:t>
            </a:r>
            <a:r>
              <a:rPr lang="pt-BR" dirty="0"/>
              <a:t>telhas onduladas (fibra de vidro, cimento-amianto, zinco, alumínio</a:t>
            </a:r>
            <a:r>
              <a:rPr lang="pt-BR" dirty="0" smtClean="0"/>
              <a:t>);</a:t>
            </a:r>
          </a:p>
          <a:p>
            <a:pPr algn="just"/>
            <a:endParaRPr lang="pt-BR" dirty="0"/>
          </a:p>
          <a:p>
            <a:pPr algn="just"/>
            <a:r>
              <a:rPr lang="pt-BR" b="1" dirty="0" err="1" smtClean="0"/>
              <a:t>Frechal</a:t>
            </a:r>
            <a:r>
              <a:rPr lang="pt-BR" b="1" dirty="0"/>
              <a:t>: </a:t>
            </a:r>
            <a:r>
              <a:rPr lang="pt-BR" dirty="0"/>
              <a:t>Viga de madeira ou metálica, colocada no topo das paredes com a </a:t>
            </a:r>
            <a:r>
              <a:rPr lang="pt-BR" dirty="0" smtClean="0"/>
              <a:t>função de </a:t>
            </a:r>
            <a:r>
              <a:rPr lang="pt-BR" dirty="0"/>
              <a:t>distribuir as cargas concentradas provenientes de tesouras, vigas principais ou </a:t>
            </a:r>
            <a:r>
              <a:rPr lang="pt-BR" dirty="0" smtClean="0"/>
              <a:t>outras peças </a:t>
            </a:r>
            <a:r>
              <a:rPr lang="pt-BR" dirty="0"/>
              <a:t>da estrutura. E comum , também, chamar de </a:t>
            </a:r>
            <a:r>
              <a:rPr lang="pt-BR" dirty="0" err="1"/>
              <a:t>frechal</a:t>
            </a:r>
            <a:r>
              <a:rPr lang="pt-BR" dirty="0"/>
              <a:t> a terça da extremidade inferior </a:t>
            </a:r>
            <a:r>
              <a:rPr lang="pt-BR" dirty="0" smtClean="0"/>
              <a:t>do telhado;</a:t>
            </a:r>
          </a:p>
          <a:p>
            <a:pPr algn="just"/>
            <a:endParaRPr lang="pt-BR" dirty="0"/>
          </a:p>
          <a:p>
            <a:pPr algn="just"/>
            <a:r>
              <a:rPr lang="pt-BR" dirty="0" smtClean="0"/>
              <a:t> </a:t>
            </a:r>
            <a:r>
              <a:rPr lang="pt-BR" b="1" dirty="0"/>
              <a:t>Terça cumeeira: </a:t>
            </a:r>
            <a:r>
              <a:rPr lang="pt-BR" b="1" dirty="0" smtClean="0"/>
              <a:t> </a:t>
            </a:r>
            <a:r>
              <a:rPr lang="pt-BR" dirty="0" smtClean="0"/>
              <a:t>Terça </a:t>
            </a:r>
            <a:r>
              <a:rPr lang="pt-BR" dirty="0"/>
              <a:t>da parte mais alta do telhado</a:t>
            </a:r>
            <a:r>
              <a:rPr lang="pt-BR" dirty="0" smtClean="0"/>
              <a:t>;</a:t>
            </a:r>
          </a:p>
          <a:p>
            <a:pPr algn="just"/>
            <a:endParaRPr lang="pt-BR" dirty="0" smtClean="0"/>
          </a:p>
          <a:p>
            <a:pPr algn="just"/>
            <a:r>
              <a:rPr lang="pt-BR" b="1" dirty="0"/>
              <a:t>Pontaletes: </a:t>
            </a:r>
            <a:r>
              <a:rPr lang="pt-BR" dirty="0"/>
              <a:t>Peças dispostas verticalmente, constituindo pilares curtos sobre </a:t>
            </a:r>
            <a:r>
              <a:rPr lang="pt-BR" dirty="0" smtClean="0"/>
              <a:t>os quais </a:t>
            </a:r>
            <a:r>
              <a:rPr lang="pt-BR" dirty="0" err="1"/>
              <a:t>apóiam-se</a:t>
            </a:r>
            <a:r>
              <a:rPr lang="pt-BR" dirty="0"/>
              <a:t> as vigas principais ou as terças</a:t>
            </a:r>
            <a:r>
              <a:rPr lang="pt-BR" dirty="0" smtClean="0"/>
              <a:t>;</a:t>
            </a:r>
          </a:p>
          <a:p>
            <a:pPr algn="just"/>
            <a:endParaRPr lang="pt-BR" dirty="0"/>
          </a:p>
          <a:p>
            <a:pPr algn="just"/>
            <a:r>
              <a:rPr lang="pt-BR" b="1" dirty="0" smtClean="0"/>
              <a:t>Chapuz</a:t>
            </a:r>
            <a:r>
              <a:rPr lang="pt-BR" b="1" dirty="0"/>
              <a:t>: </a:t>
            </a:r>
            <a:r>
              <a:rPr lang="pt-BR" dirty="0"/>
              <a:t>Calço de madeira, geralmente </a:t>
            </a:r>
            <a:r>
              <a:rPr lang="pt-BR" dirty="0" smtClean="0"/>
              <a:t>de </a:t>
            </a:r>
            <a:r>
              <a:rPr lang="pt-BR" dirty="0"/>
              <a:t>forma triangular, que serve de </a:t>
            </a:r>
            <a:r>
              <a:rPr lang="pt-BR" dirty="0" smtClean="0"/>
              <a:t>apoio lateral </a:t>
            </a:r>
            <a:r>
              <a:rPr lang="pt-BR" dirty="0"/>
              <a:t>para a terça</a:t>
            </a:r>
            <a:r>
              <a:rPr lang="pt-BR" dirty="0" smtClean="0"/>
              <a:t>;</a:t>
            </a:r>
          </a:p>
          <a:p>
            <a:pPr algn="just"/>
            <a:endParaRPr lang="pt-BR" dirty="0"/>
          </a:p>
          <a:p>
            <a:pPr algn="just"/>
            <a:r>
              <a:rPr lang="pt-BR" b="1" dirty="0" smtClean="0"/>
              <a:t>Contra </a:t>
            </a:r>
            <a:r>
              <a:rPr lang="pt-BR" b="1" dirty="0" err="1"/>
              <a:t>ventamento</a:t>
            </a:r>
            <a:r>
              <a:rPr lang="pt-BR" b="1" dirty="0"/>
              <a:t>: </a:t>
            </a:r>
            <a:r>
              <a:rPr lang="pt-BR" dirty="0"/>
              <a:t>Peça disposta de forma inclinada, ligando as tesouras com </a:t>
            </a:r>
            <a:r>
              <a:rPr lang="pt-BR" dirty="0" smtClean="0"/>
              <a:t>a finalidade </a:t>
            </a:r>
            <a:r>
              <a:rPr lang="pt-BR" dirty="0"/>
              <a:t>de travar a estrutura. </a:t>
            </a:r>
            <a:r>
              <a:rPr lang="pt-BR" dirty="0" smtClean="0"/>
              <a:t>Esta </a:t>
            </a:r>
            <a:r>
              <a:rPr lang="pt-BR" dirty="0"/>
              <a:t>disposição aumenta a estabilidade das tesouras, </a:t>
            </a:r>
            <a:r>
              <a:rPr lang="pt-BR" dirty="0" smtClean="0"/>
              <a:t>pois com </a:t>
            </a:r>
            <a:r>
              <a:rPr lang="pt-BR" dirty="0"/>
              <a:t>o seu intermédio a uma maior resistência à ação lateral do vento.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38" t="25458" r="15037" b="15728"/>
          <a:stretch/>
        </p:blipFill>
        <p:spPr bwMode="auto">
          <a:xfrm>
            <a:off x="4067943" y="2852936"/>
            <a:ext cx="4894797" cy="262647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4373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b="1" dirty="0" smtClean="0"/>
              <a:t>Estrutura principal </a:t>
            </a:r>
            <a:br>
              <a:rPr lang="pt-BR" b="1" dirty="0" smtClean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1124744"/>
            <a:ext cx="8496944" cy="4525963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endParaRPr lang="pt-BR" sz="1600" b="1" dirty="0"/>
          </a:p>
          <a:p>
            <a:pPr>
              <a:spcBef>
                <a:spcPts val="0"/>
              </a:spcBef>
            </a:pPr>
            <a:r>
              <a:rPr lang="pt-BR" sz="1600" dirty="0" smtClean="0"/>
              <a:t>Conjunto de </a:t>
            </a:r>
            <a:r>
              <a:rPr lang="pt-BR" sz="1600" dirty="0"/>
              <a:t>componentes ligados entre si com </a:t>
            </a:r>
            <a:r>
              <a:rPr lang="pt-BR" sz="1600" dirty="0" smtClean="0"/>
              <a:t>função  de suportar </a:t>
            </a:r>
            <a:r>
              <a:rPr lang="pt-BR" sz="1600" dirty="0"/>
              <a:t>a estrutura secundária e o </a:t>
            </a:r>
            <a:r>
              <a:rPr lang="pt-BR" sz="1600" dirty="0" smtClean="0"/>
              <a:t>telhado</a:t>
            </a:r>
          </a:p>
          <a:p>
            <a:pPr>
              <a:spcBef>
                <a:spcPts val="0"/>
              </a:spcBef>
            </a:pPr>
            <a:endParaRPr lang="pt-BR" sz="1600" dirty="0"/>
          </a:p>
          <a:p>
            <a:pPr>
              <a:spcBef>
                <a:spcPts val="0"/>
              </a:spcBef>
            </a:pPr>
            <a:r>
              <a:rPr lang="pt-BR" sz="1600" dirty="0" smtClean="0"/>
              <a:t>Tesouras, pontaletes ou vigas principais.</a:t>
            </a:r>
          </a:p>
          <a:p>
            <a:pPr>
              <a:spcBef>
                <a:spcPts val="0"/>
              </a:spcBef>
            </a:pPr>
            <a:endParaRPr lang="pt-BR" sz="1600" dirty="0" smtClean="0"/>
          </a:p>
          <a:p>
            <a:pPr>
              <a:spcBef>
                <a:spcPts val="0"/>
              </a:spcBef>
            </a:pPr>
            <a:r>
              <a:rPr lang="pt-BR" sz="1600" dirty="0"/>
              <a:t>T</a:t>
            </a:r>
            <a:r>
              <a:rPr lang="pt-BR" sz="1600" dirty="0" smtClean="0"/>
              <a:t>esoura - treliça de madeira ou metálica formada por barras ligadas pelas</a:t>
            </a:r>
          </a:p>
          <a:p>
            <a:pPr>
              <a:spcBef>
                <a:spcPts val="0"/>
              </a:spcBef>
            </a:pPr>
            <a:r>
              <a:rPr lang="pt-BR" sz="1600" dirty="0" smtClean="0"/>
              <a:t>extremidades</a:t>
            </a:r>
            <a:r>
              <a:rPr lang="pt-BR" sz="1600" dirty="0"/>
              <a:t>, formando um conjunto rígido. Os pontos de união das barras, denominados</a:t>
            </a:r>
          </a:p>
          <a:p>
            <a:pPr>
              <a:spcBef>
                <a:spcPts val="0"/>
              </a:spcBef>
            </a:pPr>
            <a:r>
              <a:rPr lang="pt-BR" sz="1600" dirty="0"/>
              <a:t>de nó da treliça, são admitidos rotulados, embora a ligação tenha alguma rigidez.</a:t>
            </a:r>
          </a:p>
          <a:p>
            <a:pPr>
              <a:spcBef>
                <a:spcPts val="0"/>
              </a:spcBef>
            </a:pPr>
            <a:endParaRPr lang="pt-BR" sz="1600" dirty="0" smtClean="0"/>
          </a:p>
          <a:p>
            <a:pPr>
              <a:spcBef>
                <a:spcPts val="0"/>
              </a:spcBef>
            </a:pPr>
            <a:r>
              <a:rPr lang="pt-BR" sz="1600" dirty="0"/>
              <a:t>T</a:t>
            </a:r>
            <a:r>
              <a:rPr lang="pt-BR" sz="1600" dirty="0" smtClean="0"/>
              <a:t>reliças </a:t>
            </a:r>
            <a:r>
              <a:rPr lang="pt-BR" sz="1600" dirty="0"/>
              <a:t>planas </a:t>
            </a:r>
            <a:r>
              <a:rPr lang="pt-BR" sz="1600" dirty="0" smtClean="0"/>
              <a:t>isostáticas - esforços </a:t>
            </a:r>
            <a:r>
              <a:rPr lang="pt-BR" sz="1600" dirty="0"/>
              <a:t>nas </a:t>
            </a:r>
            <a:r>
              <a:rPr lang="pt-BR" sz="1600" dirty="0" smtClean="0"/>
              <a:t>barras </a:t>
            </a:r>
            <a:r>
              <a:rPr lang="pt-BR" sz="1600" dirty="0"/>
              <a:t>determinados pelas três equações de equilíbrio da Estática. </a:t>
            </a:r>
            <a:endParaRPr lang="pt-BR" sz="1600" dirty="0" smtClean="0"/>
          </a:p>
          <a:p>
            <a:pPr>
              <a:spcBef>
                <a:spcPts val="0"/>
              </a:spcBef>
            </a:pPr>
            <a:endParaRPr lang="pt-BR" sz="1600" dirty="0" smtClean="0"/>
          </a:p>
          <a:p>
            <a:pPr>
              <a:spcBef>
                <a:spcPts val="0"/>
              </a:spcBef>
            </a:pPr>
            <a:r>
              <a:rPr lang="pt-BR" sz="1600" dirty="0"/>
              <a:t>T</a:t>
            </a:r>
            <a:r>
              <a:rPr lang="pt-BR" sz="1600" dirty="0" smtClean="0"/>
              <a:t>reliças </a:t>
            </a:r>
            <a:r>
              <a:rPr lang="pt-BR" sz="1600" dirty="0"/>
              <a:t>planas </a:t>
            </a:r>
            <a:r>
              <a:rPr lang="pt-BR" sz="1600" dirty="0" smtClean="0"/>
              <a:t>isostáticas podem </a:t>
            </a:r>
            <a:r>
              <a:rPr lang="pt-BR" sz="1600" dirty="0"/>
              <a:t>ser de três </a:t>
            </a:r>
            <a:endParaRPr lang="pt-BR" sz="1600" dirty="0" smtClean="0"/>
          </a:p>
          <a:p>
            <a:pPr>
              <a:spcBef>
                <a:spcPts val="0"/>
              </a:spcBef>
            </a:pPr>
            <a:r>
              <a:rPr lang="pt-BR" sz="1600" dirty="0" smtClean="0"/>
              <a:t>categorias</a:t>
            </a:r>
            <a:r>
              <a:rPr lang="pt-BR" sz="1600" dirty="0"/>
              <a:t>: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88" t="17995" r="20106" b="33273"/>
          <a:stretch/>
        </p:blipFill>
        <p:spPr bwMode="auto">
          <a:xfrm>
            <a:off x="4361004" y="4089940"/>
            <a:ext cx="4603484" cy="25074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195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Categorias de treliças planas isostáticas</a:t>
            </a:r>
            <a:endParaRPr lang="pt-BR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26" t="14027" r="12659" b="11790"/>
          <a:stretch/>
        </p:blipFill>
        <p:spPr bwMode="auto">
          <a:xfrm>
            <a:off x="478666" y="1628629"/>
            <a:ext cx="8208912" cy="4760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3764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Categorias de treliças planas isostáticas</a:t>
            </a:r>
            <a:endParaRPr lang="pt-BR" sz="32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35" t="14053" r="12969" b="21716"/>
          <a:stretch/>
        </p:blipFill>
        <p:spPr bwMode="auto">
          <a:xfrm>
            <a:off x="395536" y="1736748"/>
            <a:ext cx="8208912" cy="4140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03747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Tesouras ou treliças do tipo </a:t>
            </a:r>
            <a:r>
              <a:rPr lang="pt-BR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Howe</a:t>
            </a:r>
            <a:endParaRPr lang="pt-BR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62" t="12853" r="15953" b="6484"/>
          <a:stretch/>
        </p:blipFill>
        <p:spPr bwMode="auto">
          <a:xfrm>
            <a:off x="1243043" y="1340768"/>
            <a:ext cx="6748434" cy="5085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1467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2385</TotalTime>
  <Words>2481</Words>
  <Application>Microsoft Office PowerPoint</Application>
  <PresentationFormat>Apresentação na tela (4:3)</PresentationFormat>
  <Paragraphs>264</Paragraphs>
  <Slides>43</Slides>
  <Notes>4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43</vt:i4>
      </vt:variant>
    </vt:vector>
  </HeadingPairs>
  <TitlesOfParts>
    <vt:vector size="44" baseType="lpstr">
      <vt:lpstr>Tema do Office</vt:lpstr>
      <vt:lpstr>Aula Cobertura das Instalações</vt:lpstr>
      <vt:lpstr>COBERTURA DAS INSTALAÇÕES</vt:lpstr>
      <vt:lpstr>Funções básicas que uma cobertura deve cumprir </vt:lpstr>
      <vt:lpstr>Componentes das estruturas de sustentação dos telhados</vt:lpstr>
      <vt:lpstr>Estrutura secundária </vt:lpstr>
      <vt:lpstr>Estrutura principal  </vt:lpstr>
      <vt:lpstr>Categorias de treliças planas isostáticas</vt:lpstr>
      <vt:lpstr>Categorias de treliças planas isostáticas</vt:lpstr>
      <vt:lpstr>Tesouras ou treliças do tipo Howe</vt:lpstr>
      <vt:lpstr>COMPONENTES DO TELHADO</vt:lpstr>
      <vt:lpstr>FORMA DOS TELHADOS </vt:lpstr>
      <vt:lpstr>Forma dos telhados </vt:lpstr>
      <vt:lpstr>Forma dos telhados </vt:lpstr>
      <vt:lpstr>Forma dos telhados </vt:lpstr>
      <vt:lpstr>Forma dos telhados </vt:lpstr>
      <vt:lpstr>Forma dos telhados </vt:lpstr>
      <vt:lpstr>Forma dos telhados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Inclinação dos telhados </vt:lpstr>
      <vt:lpstr>Inclinação dos telhados </vt:lpstr>
      <vt:lpstr>Inclinação dos telhados </vt:lpstr>
      <vt:lpstr>Inclinação dos telhados </vt:lpstr>
      <vt:lpstr>COBERTURA COM ESTRUTURA DE MADEIRA</vt:lpstr>
      <vt:lpstr>Recomendações gerais quanto ao manuseio e estocagem dos componentes da cobertura</vt:lpstr>
      <vt:lpstr>Recomendações gerais quanto ao manuseio e estocagem dos componentes da cobertura</vt:lpstr>
      <vt:lpstr>Recomendações gerais quanto ao manuseio e estocagem dos componentes da cobertura</vt:lpstr>
      <vt:lpstr>Recomendações gerais quanto ao manuseio e estocagem dos componentes da cobertura</vt:lpstr>
      <vt:lpstr>Recomendações gerais quanto ao manuseio e estocagem dos componentes da cobertura</vt:lpstr>
      <vt:lpstr>Recomendações gerais quanto ao manuseio e estocagem dos componentes da cobertura</vt:lpstr>
      <vt:lpstr>Cargas atuantes nas coberturas com telhas cerâmicas e onduladas</vt:lpstr>
      <vt:lpstr>Apresentação do PowerPoint</vt:lpstr>
      <vt:lpstr>Dimensionamento da estrutura de sustentação </vt:lpstr>
      <vt:lpstr>Escolha da secção das teças de uma tesoura simples do tipo Howe através de tabelas</vt:lpstr>
      <vt:lpstr>Apresentação do PowerPoint</vt:lpstr>
      <vt:lpstr>Apresentação do PowerPoint</vt:lpstr>
      <vt:lpstr>Telhado </vt:lpstr>
      <vt:lpstr>Telhas onduladas </vt:lpstr>
      <vt:lpstr> a) Colocação das telhas </vt:lpstr>
      <vt:lpstr>Referências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Matheus caniato</dc:creator>
  <cp:lastModifiedBy>MATHEUS</cp:lastModifiedBy>
  <cp:revision>48</cp:revision>
  <dcterms:created xsi:type="dcterms:W3CDTF">2015-04-04T18:12:33Z</dcterms:created>
  <dcterms:modified xsi:type="dcterms:W3CDTF">2017-01-16T03:18:52Z</dcterms:modified>
</cp:coreProperties>
</file>